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0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5CAD-2794-4F0A-B90C-82238878C3B9}" type="datetimeFigureOut">
              <a:rPr lang="es-MX" smtClean="0"/>
              <a:t>25/06/2024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26D22-1F6A-4A34-96A6-62B56C3BB2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161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26D22-1F6A-4A34-96A6-62B56C3BB2BE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898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VTK GPU Ray Casting es un </a:t>
            </a:r>
            <a:r>
              <a:rPr lang="es-MX" dirty="0" err="1"/>
              <a:t>mapeador</a:t>
            </a:r>
            <a:r>
              <a:rPr lang="es-MX" dirty="0"/>
              <a:t> de volúmenes que realiza el </a:t>
            </a:r>
            <a:r>
              <a:rPr lang="es-MX" dirty="0" err="1"/>
              <a:t>ray</a:t>
            </a:r>
            <a:r>
              <a:rPr lang="es-MX" dirty="0"/>
              <a:t> casting en la GPU utilizando programas de cortes.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26D22-1F6A-4A34-96A6-62B56C3BB2BE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12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62720" y="1999996"/>
            <a:ext cx="561855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1172" y="320040"/>
            <a:ext cx="8662035" cy="6217920"/>
          </a:xfrm>
          <a:custGeom>
            <a:avLst/>
            <a:gdLst/>
            <a:ahLst/>
            <a:cxnLst/>
            <a:rect l="l" t="t" r="r" b="b"/>
            <a:pathLst>
              <a:path w="8662035" h="6217920">
                <a:moveTo>
                  <a:pt x="8661654" y="0"/>
                </a:moveTo>
                <a:lnTo>
                  <a:pt x="0" y="0"/>
                </a:lnTo>
                <a:lnTo>
                  <a:pt x="0" y="6217920"/>
                </a:lnTo>
                <a:lnTo>
                  <a:pt x="8661654" y="6217920"/>
                </a:lnTo>
                <a:lnTo>
                  <a:pt x="8661654" y="0"/>
                </a:lnTo>
                <a:close/>
              </a:path>
            </a:pathLst>
          </a:custGeom>
          <a:solidFill>
            <a:srgbClr val="000000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95677" y="190500"/>
            <a:ext cx="415264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39" y="1607820"/>
            <a:ext cx="8072120" cy="4311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32035" y="6428920"/>
            <a:ext cx="24796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53" y="6428920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mailto:spujol@bwh.harvard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0200" y="572322"/>
            <a:ext cx="3010535" cy="2475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270" algn="ctr">
              <a:lnSpc>
                <a:spcPct val="99800"/>
              </a:lnSpc>
              <a:spcBef>
                <a:spcPts val="105"/>
              </a:spcBef>
            </a:pPr>
            <a:r>
              <a:rPr lang="pt-BR" sz="3200" dirty="0"/>
              <a:t>Noções básicas de carregamento de dados e visualização 3D no </a:t>
            </a:r>
            <a:r>
              <a:rPr lang="pt-BR" sz="3200" i="1" dirty="0"/>
              <a:t>3D </a:t>
            </a:r>
            <a:r>
              <a:rPr lang="pt-BR" sz="3200" i="1" dirty="0" err="1"/>
              <a:t>Slicer</a:t>
            </a:r>
            <a:endParaRPr lang="en-US" sz="3200" i="1" dirty="0"/>
          </a:p>
        </p:txBody>
      </p:sp>
      <p:sp>
        <p:nvSpPr>
          <p:cNvPr id="3" name="object 3"/>
          <p:cNvSpPr txBox="1"/>
          <p:nvPr/>
        </p:nvSpPr>
        <p:spPr>
          <a:xfrm>
            <a:off x="4844843" y="2987547"/>
            <a:ext cx="4060825" cy="2344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en-US" sz="2700" spc="-5" dirty="0">
                <a:latin typeface="Calibri Light"/>
                <a:cs typeface="Calibri Light"/>
              </a:rPr>
              <a:t>Dra. Sonia Pujol </a:t>
            </a: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endParaRPr lang="en-US" sz="2700" spc="-5" dirty="0">
              <a:latin typeface="Calibri Light"/>
              <a:cs typeface="Calibri Light"/>
            </a:endParaRP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pt-BR" sz="1850" spc="-10" dirty="0">
                <a:latin typeface="Calibri Light"/>
                <a:cs typeface="Calibri Light"/>
              </a:rPr>
              <a:t>Diretora de Formação e Educação, </a:t>
            </a:r>
            <a:r>
              <a:rPr lang="pt-BR" sz="1850" i="1" spc="-10" dirty="0">
                <a:latin typeface="Calibri Light"/>
                <a:cs typeface="Calibri Light"/>
              </a:rPr>
              <a:t>3D </a:t>
            </a:r>
            <a:r>
              <a:rPr lang="pt-BR" sz="1850" i="1" spc="-10" dirty="0" err="1">
                <a:latin typeface="Calibri Light"/>
                <a:cs typeface="Calibri Light"/>
              </a:rPr>
              <a:t>Slicer</a:t>
            </a:r>
            <a:endParaRPr lang="pt-BR" sz="1850" i="1" spc="-10" dirty="0">
              <a:latin typeface="Calibri Light"/>
              <a:cs typeface="Calibri Light"/>
            </a:endParaRP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endParaRPr lang="pt-BR" sz="1850" spc="-10" dirty="0">
              <a:latin typeface="Calibri Light"/>
              <a:cs typeface="Calibri Light"/>
            </a:endParaRP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pt-BR" sz="1850" spc="-10" dirty="0">
                <a:latin typeface="Calibri Light"/>
                <a:cs typeface="Calibri Light"/>
              </a:rPr>
              <a:t>Professora Adjunta de Radiologia </a:t>
            </a: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pt-BR" sz="1850" spc="-10" dirty="0">
                <a:latin typeface="Calibri Light"/>
                <a:cs typeface="Calibri Light"/>
              </a:rPr>
              <a:t>Hospital de Mulheres de </a:t>
            </a:r>
            <a:r>
              <a:rPr lang="pt-BR" sz="1850" spc="-10" dirty="0" err="1">
                <a:latin typeface="Calibri Light"/>
                <a:cs typeface="Calibri Light"/>
              </a:rPr>
              <a:t>Brigham</a:t>
            </a:r>
            <a:endParaRPr lang="pt-BR" sz="1850" spc="-10" dirty="0">
              <a:latin typeface="Calibri Light"/>
              <a:cs typeface="Calibri Light"/>
            </a:endParaRPr>
          </a:p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pt-BR" sz="1850" spc="-10" dirty="0">
                <a:latin typeface="Calibri Light"/>
                <a:cs typeface="Calibri Light"/>
              </a:rPr>
              <a:t>Faculdade de Medicina de Harvard</a:t>
            </a:r>
            <a:endParaRPr lang="es-MX" sz="1850" spc="-1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4881" y="45485"/>
            <a:ext cx="346417" cy="6036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9716" y="0"/>
            <a:ext cx="691709" cy="700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8929" y="5740014"/>
            <a:ext cx="526803" cy="6320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0337" y="5741937"/>
            <a:ext cx="537713" cy="6281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4762419" cy="5637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F55CA16-DB1B-4D5D-BAA2-F6F98DAC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" y="1392324"/>
            <a:ext cx="9144000" cy="47316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7136" y="361113"/>
            <a:ext cx="704331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lang="es-MX"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5486400" y="4327081"/>
            <a:ext cx="2146935" cy="1263166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 marR="86995" algn="just">
              <a:lnSpc>
                <a:spcPct val="100000"/>
              </a:lnSpc>
              <a:spcBef>
                <a:spcPts val="250"/>
              </a:spcBef>
            </a:pPr>
            <a:r>
              <a:rPr lang="pt-BR" sz="2000" spc="-5" dirty="0">
                <a:latin typeface="Calibri Light"/>
                <a:cs typeface="Calibri Light"/>
              </a:rPr>
              <a:t>Clique em OK para carregar o diretório no banco de dados DICOM</a:t>
            </a:r>
            <a:endParaRPr sz="2000" dirty="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6" y="1162659"/>
            <a:ext cx="9149080" cy="197485"/>
            <a:chOff x="1346" y="1162659"/>
            <a:chExt cx="9149080" cy="197485"/>
          </a:xfrm>
        </p:grpSpPr>
        <p:sp>
          <p:nvSpPr>
            <p:cNvPr id="6" name="object 6"/>
            <p:cNvSpPr/>
            <p:nvPr/>
          </p:nvSpPr>
          <p:spPr>
            <a:xfrm>
              <a:off x="6107" y="1167419"/>
              <a:ext cx="9138285" cy="188595"/>
            </a:xfrm>
            <a:custGeom>
              <a:avLst/>
              <a:gdLst/>
              <a:ahLst/>
              <a:cxnLst/>
              <a:rect l="l" t="t" r="r" b="b"/>
              <a:pathLst>
                <a:path w="9138285" h="188594">
                  <a:moveTo>
                    <a:pt x="0" y="0"/>
                  </a:moveTo>
                  <a:lnTo>
                    <a:pt x="9137892" y="0"/>
                  </a:lnTo>
                  <a:lnTo>
                    <a:pt x="9137892" y="187998"/>
                  </a:lnTo>
                  <a:lnTo>
                    <a:pt x="0" y="187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06" y="1167419"/>
              <a:ext cx="9139555" cy="187960"/>
            </a:xfrm>
            <a:custGeom>
              <a:avLst/>
              <a:gdLst/>
              <a:ahLst/>
              <a:cxnLst/>
              <a:rect l="l" t="t" r="r" b="b"/>
              <a:pathLst>
                <a:path w="9139555" h="187959">
                  <a:moveTo>
                    <a:pt x="0" y="0"/>
                  </a:moveTo>
                  <a:lnTo>
                    <a:pt x="9139336" y="0"/>
                  </a:lnTo>
                  <a:lnTo>
                    <a:pt x="9139336" y="187902"/>
                  </a:lnTo>
                  <a:lnTo>
                    <a:pt x="0" y="187902"/>
                  </a:lnTo>
                  <a:lnTo>
                    <a:pt x="0" y="0"/>
                  </a:lnTo>
                  <a:close/>
                </a:path>
              </a:pathLst>
            </a:custGeom>
            <a:ln w="95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59A5C5D-63E9-C627-50E8-69B61E772A4E}"/>
              </a:ext>
            </a:extLst>
          </p:cNvPr>
          <p:cNvSpPr/>
          <p:nvPr/>
        </p:nvSpPr>
        <p:spPr>
          <a:xfrm>
            <a:off x="4572000" y="3654037"/>
            <a:ext cx="835777" cy="7089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D7AE35-0FFC-48E7-B240-A41D5D2C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755"/>
            <a:ext cx="9144000" cy="49104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2664" y="285950"/>
            <a:ext cx="71917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332035" y="6566080"/>
            <a:ext cx="24796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00" y="2751406"/>
            <a:ext cx="2379980" cy="939800"/>
          </a:xfrm>
          <a:prstGeom prst="rect">
            <a:avLst/>
          </a:prstGeom>
          <a:solidFill>
            <a:srgbClr val="B5FDC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000" spc="-5" dirty="0">
                <a:latin typeface="Calibri Light"/>
                <a:cs typeface="Calibri Light"/>
              </a:rPr>
              <a:t>O </a:t>
            </a:r>
            <a:r>
              <a:rPr lang="pt-BR" sz="2000" i="1" spc="-5" dirty="0" err="1">
                <a:latin typeface="Calibri Light"/>
                <a:cs typeface="Calibri Light"/>
              </a:rPr>
              <a:t>Slicer</a:t>
            </a:r>
            <a:r>
              <a:rPr lang="pt-BR" sz="2000" spc="-5" dirty="0">
                <a:latin typeface="Calibri Light"/>
                <a:cs typeface="Calibri Light"/>
              </a:rPr>
              <a:t> exibe a interface do usuário do módulo DICOM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" y="4557612"/>
            <a:ext cx="8400453" cy="340477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lang="pt-BR" sz="2000" spc="-5" dirty="0">
                <a:latin typeface="Calibri Light"/>
                <a:cs typeface="Calibri Light"/>
              </a:rPr>
              <a:t>O estudo do paciente1 contém um conjunto de dados de TC de tórax e abdômen</a:t>
            </a:r>
            <a:endParaRPr lang="es-MX" sz="2000" spc="-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960D40E-BAC1-48AD-AA42-943BB9F3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403"/>
            <a:ext cx="9144000" cy="47554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3580" y="209705"/>
            <a:ext cx="71146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69195" y="2923471"/>
            <a:ext cx="3596640" cy="955390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lang="pt-BR" sz="2000" spc="-5" dirty="0">
                <a:latin typeface="Calibri Light"/>
                <a:cs typeface="Calibri Light"/>
              </a:rPr>
              <a:t>Selecione o paciente1 e clique em </a:t>
            </a:r>
            <a:r>
              <a:rPr lang="pt-BR" sz="2000" b="1" spc="-5" dirty="0">
                <a:latin typeface="Calibri Light"/>
                <a:cs typeface="Calibri Light"/>
              </a:rPr>
              <a:t>Carregar</a:t>
            </a:r>
            <a:r>
              <a:rPr lang="pt-BR" sz="2000" spc="-5" dirty="0">
                <a:latin typeface="Calibri Light"/>
                <a:cs typeface="Calibri Light"/>
              </a:rPr>
              <a:t> para baixar o conjunto de dados no </a:t>
            </a:r>
            <a:r>
              <a:rPr lang="pt-BR" sz="2000" i="1" spc="-5" dirty="0" err="1">
                <a:latin typeface="Calibri Light"/>
                <a:cs typeface="Calibri Light"/>
              </a:rPr>
              <a:t>Slicer</a:t>
            </a:r>
            <a:endParaRPr sz="2000" i="1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2146231"/>
            <a:ext cx="627380" cy="777240"/>
          </a:xfrm>
          <a:custGeom>
            <a:avLst/>
            <a:gdLst/>
            <a:ahLst/>
            <a:cxnLst/>
            <a:rect l="l" t="t" r="r" b="b"/>
            <a:pathLst>
              <a:path w="627380" h="777239">
                <a:moveTo>
                  <a:pt x="556560" y="88702"/>
                </a:moveTo>
                <a:lnTo>
                  <a:pt x="503680" y="109205"/>
                </a:lnTo>
                <a:lnTo>
                  <a:pt x="0" y="741349"/>
                </a:lnTo>
                <a:lnTo>
                  <a:pt x="44691" y="776960"/>
                </a:lnTo>
                <a:lnTo>
                  <a:pt x="548382" y="144817"/>
                </a:lnTo>
                <a:lnTo>
                  <a:pt x="556560" y="88702"/>
                </a:lnTo>
                <a:close/>
              </a:path>
              <a:path w="627380" h="777239">
                <a:moveTo>
                  <a:pt x="623372" y="26542"/>
                </a:moveTo>
                <a:lnTo>
                  <a:pt x="569544" y="26542"/>
                </a:lnTo>
                <a:lnTo>
                  <a:pt x="614248" y="62153"/>
                </a:lnTo>
                <a:lnTo>
                  <a:pt x="548382" y="144817"/>
                </a:lnTo>
                <a:lnTo>
                  <a:pt x="535000" y="236639"/>
                </a:lnTo>
                <a:lnTo>
                  <a:pt x="535618" y="247971"/>
                </a:lnTo>
                <a:lnTo>
                  <a:pt x="540367" y="257843"/>
                </a:lnTo>
                <a:lnTo>
                  <a:pt x="548471" y="265212"/>
                </a:lnTo>
                <a:lnTo>
                  <a:pt x="559155" y="269036"/>
                </a:lnTo>
                <a:lnTo>
                  <a:pt x="570482" y="268418"/>
                </a:lnTo>
                <a:lnTo>
                  <a:pt x="580355" y="263669"/>
                </a:lnTo>
                <a:lnTo>
                  <a:pt x="587727" y="255565"/>
                </a:lnTo>
                <a:lnTo>
                  <a:pt x="591553" y="244881"/>
                </a:lnTo>
                <a:lnTo>
                  <a:pt x="623372" y="26542"/>
                </a:lnTo>
                <a:close/>
              </a:path>
              <a:path w="627380" h="777239">
                <a:moveTo>
                  <a:pt x="586714" y="40220"/>
                </a:moveTo>
                <a:lnTo>
                  <a:pt x="563626" y="40220"/>
                </a:lnTo>
                <a:lnTo>
                  <a:pt x="602234" y="70992"/>
                </a:lnTo>
                <a:lnTo>
                  <a:pt x="556560" y="88702"/>
                </a:lnTo>
                <a:lnTo>
                  <a:pt x="548382" y="144817"/>
                </a:lnTo>
                <a:lnTo>
                  <a:pt x="614248" y="62153"/>
                </a:lnTo>
                <a:lnTo>
                  <a:pt x="586714" y="40220"/>
                </a:lnTo>
                <a:close/>
              </a:path>
              <a:path w="627380" h="777239">
                <a:moveTo>
                  <a:pt x="627240" y="0"/>
                </a:moveTo>
                <a:lnTo>
                  <a:pt x="396506" y="89471"/>
                </a:lnTo>
                <a:lnTo>
                  <a:pt x="386945" y="95585"/>
                </a:lnTo>
                <a:lnTo>
                  <a:pt x="380690" y="104579"/>
                </a:lnTo>
                <a:lnTo>
                  <a:pt x="378266" y="115262"/>
                </a:lnTo>
                <a:lnTo>
                  <a:pt x="380199" y="126441"/>
                </a:lnTo>
                <a:lnTo>
                  <a:pt x="386312" y="136002"/>
                </a:lnTo>
                <a:lnTo>
                  <a:pt x="395303" y="142257"/>
                </a:lnTo>
                <a:lnTo>
                  <a:pt x="405985" y="144680"/>
                </a:lnTo>
                <a:lnTo>
                  <a:pt x="417169" y="142747"/>
                </a:lnTo>
                <a:lnTo>
                  <a:pt x="503680" y="109205"/>
                </a:lnTo>
                <a:lnTo>
                  <a:pt x="569544" y="26542"/>
                </a:lnTo>
                <a:lnTo>
                  <a:pt x="623372" y="26542"/>
                </a:lnTo>
                <a:lnTo>
                  <a:pt x="627240" y="0"/>
                </a:lnTo>
                <a:close/>
              </a:path>
              <a:path w="627380" h="777239">
                <a:moveTo>
                  <a:pt x="569544" y="26542"/>
                </a:moveTo>
                <a:lnTo>
                  <a:pt x="503680" y="109205"/>
                </a:lnTo>
                <a:lnTo>
                  <a:pt x="556560" y="88702"/>
                </a:lnTo>
                <a:lnTo>
                  <a:pt x="563626" y="40220"/>
                </a:lnTo>
                <a:lnTo>
                  <a:pt x="586714" y="40220"/>
                </a:lnTo>
                <a:lnTo>
                  <a:pt x="569544" y="26542"/>
                </a:lnTo>
                <a:close/>
              </a:path>
              <a:path w="627380" h="777239">
                <a:moveTo>
                  <a:pt x="563626" y="40220"/>
                </a:moveTo>
                <a:lnTo>
                  <a:pt x="556560" y="88702"/>
                </a:lnTo>
                <a:lnTo>
                  <a:pt x="602234" y="70992"/>
                </a:lnTo>
                <a:lnTo>
                  <a:pt x="563626" y="402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029200" y="5433086"/>
            <a:ext cx="2173605" cy="597535"/>
            <a:chOff x="4770120" y="6208775"/>
            <a:chExt cx="2173605" cy="5975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120" y="6208775"/>
              <a:ext cx="2173224" cy="5974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31703" y="6246309"/>
              <a:ext cx="2049145" cy="474980"/>
            </a:xfrm>
            <a:custGeom>
              <a:avLst/>
              <a:gdLst/>
              <a:ahLst/>
              <a:cxnLst/>
              <a:rect l="l" t="t" r="r" b="b"/>
              <a:pathLst>
                <a:path w="2049145" h="474979">
                  <a:moveTo>
                    <a:pt x="0" y="237461"/>
                  </a:moveTo>
                  <a:lnTo>
                    <a:pt x="22630" y="187591"/>
                  </a:lnTo>
                  <a:lnTo>
                    <a:pt x="61418" y="156288"/>
                  </a:lnTo>
                  <a:lnTo>
                    <a:pt x="117548" y="126916"/>
                  </a:lnTo>
                  <a:lnTo>
                    <a:pt x="189634" y="99795"/>
                  </a:lnTo>
                  <a:lnTo>
                    <a:pt x="231226" y="87180"/>
                  </a:lnTo>
                  <a:lnTo>
                    <a:pt x="276288" y="75247"/>
                  </a:lnTo>
                  <a:lnTo>
                    <a:pt x="324645" y="64039"/>
                  </a:lnTo>
                  <a:lnTo>
                    <a:pt x="376124" y="53594"/>
                  </a:lnTo>
                  <a:lnTo>
                    <a:pt x="430552" y="43954"/>
                  </a:lnTo>
                  <a:lnTo>
                    <a:pt x="487755" y="35158"/>
                  </a:lnTo>
                  <a:lnTo>
                    <a:pt x="547560" y="27246"/>
                  </a:lnTo>
                  <a:lnTo>
                    <a:pt x="609793" y="20258"/>
                  </a:lnTo>
                  <a:lnTo>
                    <a:pt x="674282" y="14235"/>
                  </a:lnTo>
                  <a:lnTo>
                    <a:pt x="740853" y="9218"/>
                  </a:lnTo>
                  <a:lnTo>
                    <a:pt x="809332" y="5245"/>
                  </a:lnTo>
                  <a:lnTo>
                    <a:pt x="879547" y="2358"/>
                  </a:lnTo>
                  <a:lnTo>
                    <a:pt x="951323" y="596"/>
                  </a:lnTo>
                  <a:lnTo>
                    <a:pt x="1024488" y="0"/>
                  </a:lnTo>
                  <a:lnTo>
                    <a:pt x="1097653" y="596"/>
                  </a:lnTo>
                  <a:lnTo>
                    <a:pt x="1169429" y="2358"/>
                  </a:lnTo>
                  <a:lnTo>
                    <a:pt x="1239644" y="5245"/>
                  </a:lnTo>
                  <a:lnTo>
                    <a:pt x="1308123" y="9218"/>
                  </a:lnTo>
                  <a:lnTo>
                    <a:pt x="1374694" y="14235"/>
                  </a:lnTo>
                  <a:lnTo>
                    <a:pt x="1439183" y="20258"/>
                  </a:lnTo>
                  <a:lnTo>
                    <a:pt x="1501417" y="27246"/>
                  </a:lnTo>
                  <a:lnTo>
                    <a:pt x="1561222" y="35158"/>
                  </a:lnTo>
                  <a:lnTo>
                    <a:pt x="1618425" y="43954"/>
                  </a:lnTo>
                  <a:lnTo>
                    <a:pt x="1672853" y="53594"/>
                  </a:lnTo>
                  <a:lnTo>
                    <a:pt x="1724332" y="64039"/>
                  </a:lnTo>
                  <a:lnTo>
                    <a:pt x="1772689" y="75247"/>
                  </a:lnTo>
                  <a:lnTo>
                    <a:pt x="1817750" y="87180"/>
                  </a:lnTo>
                  <a:lnTo>
                    <a:pt x="1859343" y="99795"/>
                  </a:lnTo>
                  <a:lnTo>
                    <a:pt x="1897293" y="113054"/>
                  </a:lnTo>
                  <a:lnTo>
                    <a:pt x="1961575" y="141341"/>
                  </a:lnTo>
                  <a:lnTo>
                    <a:pt x="2009207" y="171718"/>
                  </a:lnTo>
                  <a:lnTo>
                    <a:pt x="2038803" y="203866"/>
                  </a:lnTo>
                  <a:lnTo>
                    <a:pt x="2048977" y="237461"/>
                  </a:lnTo>
                  <a:lnTo>
                    <a:pt x="2046405" y="254419"/>
                  </a:lnTo>
                  <a:lnTo>
                    <a:pt x="2026346" y="287331"/>
                  </a:lnTo>
                  <a:lnTo>
                    <a:pt x="1987559" y="318633"/>
                  </a:lnTo>
                  <a:lnTo>
                    <a:pt x="1931429" y="348006"/>
                  </a:lnTo>
                  <a:lnTo>
                    <a:pt x="1859343" y="375127"/>
                  </a:lnTo>
                  <a:lnTo>
                    <a:pt x="1817750" y="387742"/>
                  </a:lnTo>
                  <a:lnTo>
                    <a:pt x="1772689" y="399674"/>
                  </a:lnTo>
                  <a:lnTo>
                    <a:pt x="1724332" y="410883"/>
                  </a:lnTo>
                  <a:lnTo>
                    <a:pt x="1672853" y="421327"/>
                  </a:lnTo>
                  <a:lnTo>
                    <a:pt x="1618425" y="430968"/>
                  </a:lnTo>
                  <a:lnTo>
                    <a:pt x="1561222" y="439764"/>
                  </a:lnTo>
                  <a:lnTo>
                    <a:pt x="1501417" y="447676"/>
                  </a:lnTo>
                  <a:lnTo>
                    <a:pt x="1439183" y="454664"/>
                  </a:lnTo>
                  <a:lnTo>
                    <a:pt x="1374694" y="460686"/>
                  </a:lnTo>
                  <a:lnTo>
                    <a:pt x="1308123" y="465704"/>
                  </a:lnTo>
                  <a:lnTo>
                    <a:pt x="1239644" y="469677"/>
                  </a:lnTo>
                  <a:lnTo>
                    <a:pt x="1169429" y="472564"/>
                  </a:lnTo>
                  <a:lnTo>
                    <a:pt x="1097653" y="474326"/>
                  </a:lnTo>
                  <a:lnTo>
                    <a:pt x="1024488" y="474922"/>
                  </a:lnTo>
                  <a:lnTo>
                    <a:pt x="951323" y="474326"/>
                  </a:lnTo>
                  <a:lnTo>
                    <a:pt x="879547" y="472564"/>
                  </a:lnTo>
                  <a:lnTo>
                    <a:pt x="809332" y="469677"/>
                  </a:lnTo>
                  <a:lnTo>
                    <a:pt x="740853" y="465704"/>
                  </a:lnTo>
                  <a:lnTo>
                    <a:pt x="674282" y="460686"/>
                  </a:lnTo>
                  <a:lnTo>
                    <a:pt x="609793" y="454664"/>
                  </a:lnTo>
                  <a:lnTo>
                    <a:pt x="547560" y="447676"/>
                  </a:lnTo>
                  <a:lnTo>
                    <a:pt x="487755" y="439764"/>
                  </a:lnTo>
                  <a:lnTo>
                    <a:pt x="430552" y="430968"/>
                  </a:lnTo>
                  <a:lnTo>
                    <a:pt x="376124" y="421327"/>
                  </a:lnTo>
                  <a:lnTo>
                    <a:pt x="324645" y="410883"/>
                  </a:lnTo>
                  <a:lnTo>
                    <a:pt x="276288" y="399674"/>
                  </a:lnTo>
                  <a:lnTo>
                    <a:pt x="231226" y="387742"/>
                  </a:lnTo>
                  <a:lnTo>
                    <a:pt x="189634" y="375127"/>
                  </a:lnTo>
                  <a:lnTo>
                    <a:pt x="151683" y="361868"/>
                  </a:lnTo>
                  <a:lnTo>
                    <a:pt x="87402" y="333581"/>
                  </a:lnTo>
                  <a:lnTo>
                    <a:pt x="39770" y="303203"/>
                  </a:lnTo>
                  <a:lnTo>
                    <a:pt x="10173" y="271056"/>
                  </a:lnTo>
                  <a:lnTo>
                    <a:pt x="0" y="237461"/>
                  </a:lnTo>
                  <a:close/>
                </a:path>
              </a:pathLst>
            </a:custGeom>
            <a:ln w="327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332035" y="6566080"/>
            <a:ext cx="24796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F71901-ADF2-4B84-AB80-D3B94BED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16"/>
            <a:ext cx="9144000" cy="471256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84403"/>
            <a:ext cx="76199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324415" y="3277415"/>
            <a:ext cx="3596640" cy="95539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 marR="312420">
              <a:lnSpc>
                <a:spcPct val="100000"/>
              </a:lnSpc>
              <a:spcBef>
                <a:spcPts val="250"/>
              </a:spcBef>
            </a:pPr>
            <a:r>
              <a:rPr lang="pt-BR" sz="2000" spc="-5" dirty="0">
                <a:latin typeface="Calibri Light"/>
                <a:cs typeface="Calibri Light"/>
              </a:rPr>
              <a:t>O </a:t>
            </a:r>
            <a:r>
              <a:rPr lang="pt-BR" sz="2000" i="1" spc="-5" dirty="0" err="1">
                <a:latin typeface="Calibri Light"/>
                <a:cs typeface="Calibri Light"/>
              </a:rPr>
              <a:t>Slicer</a:t>
            </a:r>
            <a:r>
              <a:rPr lang="pt-BR" sz="2000" spc="-5" dirty="0">
                <a:latin typeface="Calibri Light"/>
                <a:cs typeface="Calibri Light"/>
              </a:rPr>
              <a:t> exibe as imagens axiais, coronais e sagitais do conjunto de dados CT </a:t>
            </a:r>
            <a:r>
              <a:rPr lang="pt-BR" sz="2000" spc="-5" dirty="0" err="1">
                <a:latin typeface="Calibri Light"/>
                <a:cs typeface="Calibri Light"/>
              </a:rPr>
              <a:t>Thorax</a:t>
            </a:r>
            <a:r>
              <a:rPr lang="pt-BR" sz="2000" spc="-5" dirty="0">
                <a:latin typeface="Calibri Light"/>
                <a:cs typeface="Calibri Light"/>
              </a:rPr>
              <a:t> </a:t>
            </a:r>
            <a:r>
              <a:rPr lang="pt-BR" sz="2000" spc="-5" dirty="0" err="1">
                <a:latin typeface="Calibri Light"/>
                <a:cs typeface="Calibri Light"/>
              </a:rPr>
              <a:t>Abdomen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E7E3A46A-84FA-EAC4-FE24-430FB8C8B93F}"/>
              </a:ext>
            </a:extLst>
          </p:cNvPr>
          <p:cNvSpPr txBox="1"/>
          <p:nvPr/>
        </p:nvSpPr>
        <p:spPr>
          <a:xfrm>
            <a:off x="3206934" y="3908998"/>
            <a:ext cx="5699026" cy="242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s-MX"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lang="pt-BR"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 Light"/>
              <a:cs typeface="Calibri Light"/>
            </a:endParaRPr>
          </a:p>
          <a:p>
            <a:pPr marL="172085">
              <a:lnSpc>
                <a:spcPct val="100000"/>
              </a:lnSpc>
              <a:spcBef>
                <a:spcPts val="1550"/>
              </a:spcBef>
              <a:tabLst>
                <a:tab pos="5266055" algn="l"/>
              </a:tabLst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jo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,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.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Rig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ed	1</a:t>
            </a:r>
            <a:r>
              <a:rPr lang="es-MX"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E940497-180C-4101-8AEF-4E136B67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2642"/>
            <a:ext cx="9144000" cy="48745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267" y="181008"/>
            <a:ext cx="80505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4038598" y="2720243"/>
            <a:ext cx="2880036" cy="310983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lang="pt-BR" sz="1800" spc="-5" dirty="0">
                <a:latin typeface="Calibri Light"/>
                <a:cs typeface="Calibri Light"/>
              </a:rPr>
              <a:t>Selecionar o módulo </a:t>
            </a:r>
            <a:r>
              <a:rPr lang="pt-BR" sz="1800" b="1" spc="-5" dirty="0">
                <a:latin typeface="Calibri Light"/>
                <a:cs typeface="Calibri Light"/>
              </a:rPr>
              <a:t>Volumes</a:t>
            </a:r>
            <a:endParaRPr sz="1800" b="1" dirty="0">
              <a:latin typeface="Calibri Light"/>
              <a:cs typeface="Calibr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36167" y="969565"/>
            <a:ext cx="5023737" cy="2108380"/>
            <a:chOff x="2755089" y="1383982"/>
            <a:chExt cx="3404808" cy="1515858"/>
          </a:xfrm>
        </p:grpSpPr>
        <p:sp>
          <p:nvSpPr>
            <p:cNvPr id="8" name="object 8"/>
            <p:cNvSpPr/>
            <p:nvPr/>
          </p:nvSpPr>
          <p:spPr>
            <a:xfrm>
              <a:off x="3063002" y="1383982"/>
              <a:ext cx="3096895" cy="646430"/>
            </a:xfrm>
            <a:custGeom>
              <a:avLst/>
              <a:gdLst/>
              <a:ahLst/>
              <a:cxnLst/>
              <a:rect l="l" t="t" r="r" b="b"/>
              <a:pathLst>
                <a:path w="3096895" h="646430">
                  <a:moveTo>
                    <a:pt x="3096755" y="0"/>
                  </a:moveTo>
                  <a:lnTo>
                    <a:pt x="0" y="0"/>
                  </a:lnTo>
                  <a:lnTo>
                    <a:pt x="0" y="646328"/>
                  </a:lnTo>
                  <a:lnTo>
                    <a:pt x="3096755" y="646328"/>
                  </a:lnTo>
                  <a:lnTo>
                    <a:pt x="3096755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5089" y="2642664"/>
              <a:ext cx="950489" cy="257176"/>
            </a:xfrm>
            <a:custGeom>
              <a:avLst/>
              <a:gdLst/>
              <a:ahLst/>
              <a:cxnLst/>
              <a:rect l="l" t="t" r="r" b="b"/>
              <a:pathLst>
                <a:path w="1104264" h="257175">
                  <a:moveTo>
                    <a:pt x="224503" y="0"/>
                  </a:moveTo>
                  <a:lnTo>
                    <a:pt x="213766" y="3670"/>
                  </a:lnTo>
                  <a:lnTo>
                    <a:pt x="0" y="128358"/>
                  </a:lnTo>
                  <a:lnTo>
                    <a:pt x="213766" y="253060"/>
                  </a:lnTo>
                  <a:lnTo>
                    <a:pt x="224503" y="256723"/>
                  </a:lnTo>
                  <a:lnTo>
                    <a:pt x="235434" y="256008"/>
                  </a:lnTo>
                  <a:lnTo>
                    <a:pt x="245300" y="251247"/>
                  </a:lnTo>
                  <a:lnTo>
                    <a:pt x="252844" y="242773"/>
                  </a:lnTo>
                  <a:lnTo>
                    <a:pt x="256507" y="232030"/>
                  </a:lnTo>
                  <a:lnTo>
                    <a:pt x="255792" y="221100"/>
                  </a:lnTo>
                  <a:lnTo>
                    <a:pt x="251031" y="211237"/>
                  </a:lnTo>
                  <a:lnTo>
                    <a:pt x="242557" y="203695"/>
                  </a:lnTo>
                  <a:lnTo>
                    <a:pt x="162394" y="156933"/>
                  </a:lnTo>
                  <a:lnTo>
                    <a:pt x="56705" y="156933"/>
                  </a:lnTo>
                  <a:lnTo>
                    <a:pt x="56705" y="99783"/>
                  </a:lnTo>
                  <a:lnTo>
                    <a:pt x="162416" y="99783"/>
                  </a:lnTo>
                  <a:lnTo>
                    <a:pt x="242557" y="53035"/>
                  </a:lnTo>
                  <a:lnTo>
                    <a:pt x="251031" y="45486"/>
                  </a:lnTo>
                  <a:lnTo>
                    <a:pt x="255792" y="35618"/>
                  </a:lnTo>
                  <a:lnTo>
                    <a:pt x="256507" y="24687"/>
                  </a:lnTo>
                  <a:lnTo>
                    <a:pt x="252844" y="13944"/>
                  </a:lnTo>
                  <a:lnTo>
                    <a:pt x="245300" y="5470"/>
                  </a:lnTo>
                  <a:lnTo>
                    <a:pt x="235434" y="711"/>
                  </a:lnTo>
                  <a:lnTo>
                    <a:pt x="224503" y="0"/>
                  </a:lnTo>
                  <a:close/>
                </a:path>
                <a:path w="1104264" h="257175">
                  <a:moveTo>
                    <a:pt x="162416" y="99783"/>
                  </a:moveTo>
                  <a:lnTo>
                    <a:pt x="56705" y="99783"/>
                  </a:lnTo>
                  <a:lnTo>
                    <a:pt x="56705" y="156933"/>
                  </a:lnTo>
                  <a:lnTo>
                    <a:pt x="162394" y="156933"/>
                  </a:lnTo>
                  <a:lnTo>
                    <a:pt x="155732" y="153047"/>
                  </a:lnTo>
                  <a:lnTo>
                    <a:pt x="71107" y="153047"/>
                  </a:lnTo>
                  <a:lnTo>
                    <a:pt x="71107" y="103682"/>
                  </a:lnTo>
                  <a:lnTo>
                    <a:pt x="155732" y="103682"/>
                  </a:lnTo>
                  <a:lnTo>
                    <a:pt x="162416" y="99783"/>
                  </a:lnTo>
                  <a:close/>
                </a:path>
                <a:path w="1104264" h="257175">
                  <a:moveTo>
                    <a:pt x="1103795" y="99783"/>
                  </a:moveTo>
                  <a:lnTo>
                    <a:pt x="162416" y="99783"/>
                  </a:lnTo>
                  <a:lnTo>
                    <a:pt x="113420" y="128365"/>
                  </a:lnTo>
                  <a:lnTo>
                    <a:pt x="162394" y="156933"/>
                  </a:lnTo>
                  <a:lnTo>
                    <a:pt x="1103795" y="156933"/>
                  </a:lnTo>
                  <a:lnTo>
                    <a:pt x="1103795" y="99783"/>
                  </a:lnTo>
                  <a:close/>
                </a:path>
                <a:path w="1104264" h="257175">
                  <a:moveTo>
                    <a:pt x="71107" y="103682"/>
                  </a:moveTo>
                  <a:lnTo>
                    <a:pt x="71107" y="153047"/>
                  </a:lnTo>
                  <a:lnTo>
                    <a:pt x="113420" y="128365"/>
                  </a:lnTo>
                  <a:lnTo>
                    <a:pt x="71107" y="103682"/>
                  </a:lnTo>
                  <a:close/>
                </a:path>
                <a:path w="1104264" h="257175">
                  <a:moveTo>
                    <a:pt x="113420" y="128365"/>
                  </a:moveTo>
                  <a:lnTo>
                    <a:pt x="71107" y="153047"/>
                  </a:lnTo>
                  <a:lnTo>
                    <a:pt x="155732" y="153047"/>
                  </a:lnTo>
                  <a:lnTo>
                    <a:pt x="113420" y="128365"/>
                  </a:lnTo>
                  <a:close/>
                </a:path>
                <a:path w="1104264" h="257175">
                  <a:moveTo>
                    <a:pt x="155732" y="103682"/>
                  </a:moveTo>
                  <a:lnTo>
                    <a:pt x="71107" y="103682"/>
                  </a:lnTo>
                  <a:lnTo>
                    <a:pt x="113430" y="128358"/>
                  </a:lnTo>
                  <a:lnTo>
                    <a:pt x="155732" y="1036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63236" y="969565"/>
            <a:ext cx="4396669" cy="85792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0805" marR="271780">
              <a:lnSpc>
                <a:spcPts val="2090"/>
              </a:lnSpc>
              <a:spcBef>
                <a:spcPts val="390"/>
              </a:spcBef>
            </a:pPr>
            <a:r>
              <a:rPr lang="pt-BR" sz="1800" spc="-10" dirty="0">
                <a:latin typeface="Calibri Light"/>
                <a:cs typeface="Calibri Light"/>
              </a:rPr>
              <a:t>Clique com o botão esquerdo do mouse em Adicionar dados DICOM, em Módulos, para exibir a lista de módulos do </a:t>
            </a:r>
            <a:r>
              <a:rPr lang="pt-BR" sz="1800" i="1" spc="-10" dirty="0" err="1">
                <a:latin typeface="Calibri Light"/>
                <a:cs typeface="Calibri Light"/>
              </a:rPr>
              <a:t>Slicer</a:t>
            </a:r>
            <a:endParaRPr sz="1800" i="1" dirty="0">
              <a:latin typeface="Calibri Light"/>
              <a:cs typeface="Calibri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7200" y="1340192"/>
            <a:ext cx="914400" cy="487300"/>
            <a:chOff x="950975" y="978408"/>
            <a:chExt cx="2173605" cy="5943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75" y="978408"/>
              <a:ext cx="2173224" cy="5943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2980" y="1014594"/>
              <a:ext cx="2049145" cy="474980"/>
            </a:xfrm>
            <a:custGeom>
              <a:avLst/>
              <a:gdLst/>
              <a:ahLst/>
              <a:cxnLst/>
              <a:rect l="l" t="t" r="r" b="b"/>
              <a:pathLst>
                <a:path w="2049145" h="474980">
                  <a:moveTo>
                    <a:pt x="0" y="237461"/>
                  </a:moveTo>
                  <a:lnTo>
                    <a:pt x="22630" y="187591"/>
                  </a:lnTo>
                  <a:lnTo>
                    <a:pt x="61418" y="156288"/>
                  </a:lnTo>
                  <a:lnTo>
                    <a:pt x="117548" y="126916"/>
                  </a:lnTo>
                  <a:lnTo>
                    <a:pt x="189634" y="99795"/>
                  </a:lnTo>
                  <a:lnTo>
                    <a:pt x="231226" y="87180"/>
                  </a:lnTo>
                  <a:lnTo>
                    <a:pt x="276288" y="75247"/>
                  </a:lnTo>
                  <a:lnTo>
                    <a:pt x="324645" y="64039"/>
                  </a:lnTo>
                  <a:lnTo>
                    <a:pt x="376124" y="53594"/>
                  </a:lnTo>
                  <a:lnTo>
                    <a:pt x="430552" y="43954"/>
                  </a:lnTo>
                  <a:lnTo>
                    <a:pt x="487755" y="35158"/>
                  </a:lnTo>
                  <a:lnTo>
                    <a:pt x="547560" y="27246"/>
                  </a:lnTo>
                  <a:lnTo>
                    <a:pt x="609793" y="20258"/>
                  </a:lnTo>
                  <a:lnTo>
                    <a:pt x="674282" y="14235"/>
                  </a:lnTo>
                  <a:lnTo>
                    <a:pt x="740853" y="9218"/>
                  </a:lnTo>
                  <a:lnTo>
                    <a:pt x="809332" y="5245"/>
                  </a:lnTo>
                  <a:lnTo>
                    <a:pt x="879547" y="2358"/>
                  </a:lnTo>
                  <a:lnTo>
                    <a:pt x="951323" y="596"/>
                  </a:lnTo>
                  <a:lnTo>
                    <a:pt x="1024488" y="0"/>
                  </a:lnTo>
                  <a:lnTo>
                    <a:pt x="1097653" y="596"/>
                  </a:lnTo>
                  <a:lnTo>
                    <a:pt x="1169429" y="2358"/>
                  </a:lnTo>
                  <a:lnTo>
                    <a:pt x="1239644" y="5245"/>
                  </a:lnTo>
                  <a:lnTo>
                    <a:pt x="1308123" y="9218"/>
                  </a:lnTo>
                  <a:lnTo>
                    <a:pt x="1374694" y="14235"/>
                  </a:lnTo>
                  <a:lnTo>
                    <a:pt x="1439183" y="20258"/>
                  </a:lnTo>
                  <a:lnTo>
                    <a:pt x="1501417" y="27246"/>
                  </a:lnTo>
                  <a:lnTo>
                    <a:pt x="1561222" y="35158"/>
                  </a:lnTo>
                  <a:lnTo>
                    <a:pt x="1618425" y="43954"/>
                  </a:lnTo>
                  <a:lnTo>
                    <a:pt x="1672853" y="53594"/>
                  </a:lnTo>
                  <a:lnTo>
                    <a:pt x="1724332" y="64039"/>
                  </a:lnTo>
                  <a:lnTo>
                    <a:pt x="1772689" y="75247"/>
                  </a:lnTo>
                  <a:lnTo>
                    <a:pt x="1817750" y="87180"/>
                  </a:lnTo>
                  <a:lnTo>
                    <a:pt x="1859343" y="99795"/>
                  </a:lnTo>
                  <a:lnTo>
                    <a:pt x="1897293" y="113054"/>
                  </a:lnTo>
                  <a:lnTo>
                    <a:pt x="1961575" y="141341"/>
                  </a:lnTo>
                  <a:lnTo>
                    <a:pt x="2009207" y="171718"/>
                  </a:lnTo>
                  <a:lnTo>
                    <a:pt x="2038803" y="203866"/>
                  </a:lnTo>
                  <a:lnTo>
                    <a:pt x="2048977" y="237461"/>
                  </a:lnTo>
                  <a:lnTo>
                    <a:pt x="2046405" y="254419"/>
                  </a:lnTo>
                  <a:lnTo>
                    <a:pt x="2026346" y="287331"/>
                  </a:lnTo>
                  <a:lnTo>
                    <a:pt x="1987559" y="318633"/>
                  </a:lnTo>
                  <a:lnTo>
                    <a:pt x="1931429" y="348006"/>
                  </a:lnTo>
                  <a:lnTo>
                    <a:pt x="1859343" y="375127"/>
                  </a:lnTo>
                  <a:lnTo>
                    <a:pt x="1817750" y="387742"/>
                  </a:lnTo>
                  <a:lnTo>
                    <a:pt x="1772689" y="399674"/>
                  </a:lnTo>
                  <a:lnTo>
                    <a:pt x="1724332" y="410883"/>
                  </a:lnTo>
                  <a:lnTo>
                    <a:pt x="1672853" y="421327"/>
                  </a:lnTo>
                  <a:lnTo>
                    <a:pt x="1618425" y="430968"/>
                  </a:lnTo>
                  <a:lnTo>
                    <a:pt x="1561222" y="439764"/>
                  </a:lnTo>
                  <a:lnTo>
                    <a:pt x="1501417" y="447676"/>
                  </a:lnTo>
                  <a:lnTo>
                    <a:pt x="1439183" y="454664"/>
                  </a:lnTo>
                  <a:lnTo>
                    <a:pt x="1374694" y="460686"/>
                  </a:lnTo>
                  <a:lnTo>
                    <a:pt x="1308123" y="465704"/>
                  </a:lnTo>
                  <a:lnTo>
                    <a:pt x="1239644" y="469677"/>
                  </a:lnTo>
                  <a:lnTo>
                    <a:pt x="1169429" y="472564"/>
                  </a:lnTo>
                  <a:lnTo>
                    <a:pt x="1097653" y="474326"/>
                  </a:lnTo>
                  <a:lnTo>
                    <a:pt x="1024488" y="474922"/>
                  </a:lnTo>
                  <a:lnTo>
                    <a:pt x="951323" y="474326"/>
                  </a:lnTo>
                  <a:lnTo>
                    <a:pt x="879547" y="472564"/>
                  </a:lnTo>
                  <a:lnTo>
                    <a:pt x="809332" y="469677"/>
                  </a:lnTo>
                  <a:lnTo>
                    <a:pt x="740853" y="465704"/>
                  </a:lnTo>
                  <a:lnTo>
                    <a:pt x="674282" y="460686"/>
                  </a:lnTo>
                  <a:lnTo>
                    <a:pt x="609793" y="454664"/>
                  </a:lnTo>
                  <a:lnTo>
                    <a:pt x="547560" y="447676"/>
                  </a:lnTo>
                  <a:lnTo>
                    <a:pt x="487755" y="439764"/>
                  </a:lnTo>
                  <a:lnTo>
                    <a:pt x="430552" y="430968"/>
                  </a:lnTo>
                  <a:lnTo>
                    <a:pt x="376124" y="421327"/>
                  </a:lnTo>
                  <a:lnTo>
                    <a:pt x="324645" y="410883"/>
                  </a:lnTo>
                  <a:lnTo>
                    <a:pt x="276288" y="399674"/>
                  </a:lnTo>
                  <a:lnTo>
                    <a:pt x="231226" y="387742"/>
                  </a:lnTo>
                  <a:lnTo>
                    <a:pt x="189634" y="375127"/>
                  </a:lnTo>
                  <a:lnTo>
                    <a:pt x="151683" y="361868"/>
                  </a:lnTo>
                  <a:lnTo>
                    <a:pt x="87402" y="333581"/>
                  </a:lnTo>
                  <a:lnTo>
                    <a:pt x="39770" y="303203"/>
                  </a:lnTo>
                  <a:lnTo>
                    <a:pt x="10173" y="271056"/>
                  </a:lnTo>
                  <a:lnTo>
                    <a:pt x="0" y="237461"/>
                  </a:lnTo>
                  <a:close/>
                </a:path>
              </a:pathLst>
            </a:custGeom>
            <a:ln w="327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3BD5B0-E83E-4194-B532-9A8B182D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948"/>
            <a:ext cx="9144000" cy="47461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1702" y="184094"/>
            <a:ext cx="749463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81400" y="1959739"/>
            <a:ext cx="3170773" cy="1415772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 marR="121920">
              <a:lnSpc>
                <a:spcPct val="100400"/>
              </a:lnSpc>
              <a:spcBef>
                <a:spcPts val="240"/>
              </a:spcBef>
            </a:pPr>
            <a:r>
              <a:rPr lang="pt-BR" sz="1800" spc="-5" dirty="0">
                <a:latin typeface="Calibri Light"/>
                <a:cs typeface="Calibri Light"/>
              </a:rPr>
              <a:t>Clique na predefinição CT-abdômen para ajustar automaticamente a exibição da janela/nível do conjunto de dados de CT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36AF4CF-D04E-D7DD-E4BA-CBCEBE3EF473}"/>
              </a:ext>
            </a:extLst>
          </p:cNvPr>
          <p:cNvSpPr/>
          <p:nvPr/>
        </p:nvSpPr>
        <p:spPr>
          <a:xfrm>
            <a:off x="1651000" y="2286000"/>
            <a:ext cx="533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634B13A-3702-40D5-93B0-8AE00E1D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1371022"/>
            <a:ext cx="9144000" cy="4745922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3246216" y="1550370"/>
            <a:ext cx="5839076" cy="4039124"/>
            <a:chOff x="3217493" y="1652263"/>
            <a:chExt cx="5839076" cy="4039124"/>
          </a:xfrm>
        </p:grpSpPr>
        <p:sp>
          <p:nvSpPr>
            <p:cNvPr id="4" name="object 4"/>
            <p:cNvSpPr/>
            <p:nvPr/>
          </p:nvSpPr>
          <p:spPr>
            <a:xfrm>
              <a:off x="3217493" y="4257016"/>
              <a:ext cx="648970" cy="464184"/>
            </a:xfrm>
            <a:custGeom>
              <a:avLst/>
              <a:gdLst/>
              <a:ahLst/>
              <a:cxnLst/>
              <a:rect l="l" t="t" r="r" b="b"/>
              <a:pathLst>
                <a:path w="648969" h="464185">
                  <a:moveTo>
                    <a:pt x="555767" y="64807"/>
                  </a:moveTo>
                  <a:lnTo>
                    <a:pt x="499239" y="69350"/>
                  </a:lnTo>
                  <a:lnTo>
                    <a:pt x="0" y="416979"/>
                  </a:lnTo>
                  <a:lnTo>
                    <a:pt x="32651" y="463880"/>
                  </a:lnTo>
                  <a:lnTo>
                    <a:pt x="531891" y="116259"/>
                  </a:lnTo>
                  <a:lnTo>
                    <a:pt x="555767" y="64807"/>
                  </a:lnTo>
                  <a:close/>
                </a:path>
                <a:path w="648969" h="464185">
                  <a:moveTo>
                    <a:pt x="644700" y="8953"/>
                  </a:moveTo>
                  <a:lnTo>
                    <a:pt x="585978" y="8953"/>
                  </a:lnTo>
                  <a:lnTo>
                    <a:pt x="618642" y="55854"/>
                  </a:lnTo>
                  <a:lnTo>
                    <a:pt x="531891" y="116259"/>
                  </a:lnTo>
                  <a:lnTo>
                    <a:pt x="492836" y="200418"/>
                  </a:lnTo>
                  <a:lnTo>
                    <a:pt x="490192" y="211452"/>
                  </a:lnTo>
                  <a:lnTo>
                    <a:pt x="491924" y="222269"/>
                  </a:lnTo>
                  <a:lnTo>
                    <a:pt x="497586" y="231647"/>
                  </a:lnTo>
                  <a:lnTo>
                    <a:pt x="506730" y="238366"/>
                  </a:lnTo>
                  <a:lnTo>
                    <a:pt x="517763" y="241012"/>
                  </a:lnTo>
                  <a:lnTo>
                    <a:pt x="528580" y="239283"/>
                  </a:lnTo>
                  <a:lnTo>
                    <a:pt x="537958" y="233626"/>
                  </a:lnTo>
                  <a:lnTo>
                    <a:pt x="544677" y="224485"/>
                  </a:lnTo>
                  <a:lnTo>
                    <a:pt x="644700" y="8953"/>
                  </a:lnTo>
                  <a:close/>
                </a:path>
                <a:path w="648969" h="464185">
                  <a:moveTo>
                    <a:pt x="593929" y="20370"/>
                  </a:moveTo>
                  <a:lnTo>
                    <a:pt x="576389" y="20370"/>
                  </a:lnTo>
                  <a:lnTo>
                    <a:pt x="604596" y="60883"/>
                  </a:lnTo>
                  <a:lnTo>
                    <a:pt x="555767" y="64807"/>
                  </a:lnTo>
                  <a:lnTo>
                    <a:pt x="531891" y="116259"/>
                  </a:lnTo>
                  <a:lnTo>
                    <a:pt x="618642" y="55854"/>
                  </a:lnTo>
                  <a:lnTo>
                    <a:pt x="593929" y="20370"/>
                  </a:lnTo>
                  <a:close/>
                </a:path>
                <a:path w="648969" h="464185">
                  <a:moveTo>
                    <a:pt x="648855" y="0"/>
                  </a:moveTo>
                  <a:lnTo>
                    <a:pt x="402170" y="19811"/>
                  </a:lnTo>
                  <a:lnTo>
                    <a:pt x="375983" y="50584"/>
                  </a:lnTo>
                  <a:lnTo>
                    <a:pt x="379109" y="61493"/>
                  </a:lnTo>
                  <a:lnTo>
                    <a:pt x="385938" y="70056"/>
                  </a:lnTo>
                  <a:lnTo>
                    <a:pt x="395480" y="75433"/>
                  </a:lnTo>
                  <a:lnTo>
                    <a:pt x="406742" y="76784"/>
                  </a:lnTo>
                  <a:lnTo>
                    <a:pt x="499239" y="69350"/>
                  </a:lnTo>
                  <a:lnTo>
                    <a:pt x="585978" y="8953"/>
                  </a:lnTo>
                  <a:lnTo>
                    <a:pt x="644700" y="8953"/>
                  </a:lnTo>
                  <a:lnTo>
                    <a:pt x="648855" y="0"/>
                  </a:lnTo>
                  <a:close/>
                </a:path>
                <a:path w="648969" h="464185">
                  <a:moveTo>
                    <a:pt x="585978" y="8953"/>
                  </a:moveTo>
                  <a:lnTo>
                    <a:pt x="499239" y="69350"/>
                  </a:lnTo>
                  <a:lnTo>
                    <a:pt x="555767" y="64807"/>
                  </a:lnTo>
                  <a:lnTo>
                    <a:pt x="576389" y="20370"/>
                  </a:lnTo>
                  <a:lnTo>
                    <a:pt x="593929" y="20370"/>
                  </a:lnTo>
                  <a:lnTo>
                    <a:pt x="585978" y="8953"/>
                  </a:lnTo>
                  <a:close/>
                </a:path>
                <a:path w="648969" h="464185">
                  <a:moveTo>
                    <a:pt x="576389" y="20370"/>
                  </a:moveTo>
                  <a:lnTo>
                    <a:pt x="555767" y="64807"/>
                  </a:lnTo>
                  <a:lnTo>
                    <a:pt x="604596" y="60883"/>
                  </a:lnTo>
                  <a:lnTo>
                    <a:pt x="576389" y="203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073974" y="1652263"/>
              <a:ext cx="2982595" cy="4039124"/>
            </a:xfrm>
            <a:custGeom>
              <a:avLst/>
              <a:gdLst/>
              <a:ahLst/>
              <a:cxnLst/>
              <a:rect l="l" t="t" r="r" b="b"/>
              <a:pathLst>
                <a:path w="2982595" h="3693795">
                  <a:moveTo>
                    <a:pt x="2982023" y="0"/>
                  </a:moveTo>
                  <a:lnTo>
                    <a:pt x="0" y="0"/>
                  </a:lnTo>
                  <a:lnTo>
                    <a:pt x="0" y="3693312"/>
                  </a:lnTo>
                  <a:lnTo>
                    <a:pt x="2982023" y="3693312"/>
                  </a:lnTo>
                  <a:lnTo>
                    <a:pt x="2982023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9440" y="333256"/>
            <a:ext cx="71145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  <a:endParaRPr spc="-15" dirty="0"/>
          </a:p>
        </p:txBody>
      </p:sp>
      <p:sp>
        <p:nvSpPr>
          <p:cNvPr id="7" name="object 7"/>
          <p:cNvSpPr txBox="1"/>
          <p:nvPr/>
        </p:nvSpPr>
        <p:spPr>
          <a:xfrm>
            <a:off x="6152440" y="1643807"/>
            <a:ext cx="2982595" cy="36638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lang="pt-BR" sz="1800" spc="-10" dirty="0">
                <a:latin typeface="Calibri Light"/>
                <a:cs typeface="Calibri Light"/>
              </a:rPr>
              <a:t>Posicione o cursor do mouse sobre a faixa vermelha no visualizador vermelho para exibir o menu de cortes</a:t>
            </a: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endParaRPr lang="pt-BR" spc="-10" dirty="0">
              <a:latin typeface="Calibri Light"/>
              <a:cs typeface="Calibri Light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lang="pt-BR" sz="1800" spc="-10" dirty="0">
                <a:latin typeface="Calibri Light"/>
                <a:cs typeface="Calibri Light"/>
              </a:rPr>
              <a:t>Clique no ícone elos para vincular os controles de cortes em todos os visualizadores de fatia.</a:t>
            </a: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endParaRPr lang="pt-BR" spc="-10" dirty="0">
              <a:latin typeface="Calibri Light"/>
              <a:cs typeface="Calibri Light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lang="pt-BR" sz="1800" spc="-10" dirty="0">
                <a:latin typeface="Calibri Light"/>
                <a:cs typeface="Calibri Light"/>
              </a:rPr>
              <a:t>Clique no ícone olho para exibir os três cortes anatômicos no visualizador 3D.</a:t>
            </a:r>
            <a:endParaRPr lang="en-US" sz="18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5186" y="4267200"/>
            <a:ext cx="651510" cy="704215"/>
          </a:xfrm>
          <a:custGeom>
            <a:avLst/>
            <a:gdLst/>
            <a:ahLst/>
            <a:cxnLst/>
            <a:rect l="l" t="t" r="r" b="b"/>
            <a:pathLst>
              <a:path w="651510" h="704214">
                <a:moveTo>
                  <a:pt x="256717" y="224497"/>
                </a:moveTo>
                <a:lnTo>
                  <a:pt x="253060" y="213766"/>
                </a:lnTo>
                <a:lnTo>
                  <a:pt x="161442" y="56718"/>
                </a:lnTo>
                <a:lnTo>
                  <a:pt x="128358" y="0"/>
                </a:lnTo>
                <a:lnTo>
                  <a:pt x="3670" y="213766"/>
                </a:lnTo>
                <a:lnTo>
                  <a:pt x="0" y="224497"/>
                </a:lnTo>
                <a:lnTo>
                  <a:pt x="711" y="235432"/>
                </a:lnTo>
                <a:lnTo>
                  <a:pt x="5461" y="245300"/>
                </a:lnTo>
                <a:lnTo>
                  <a:pt x="13944" y="252844"/>
                </a:lnTo>
                <a:lnTo>
                  <a:pt x="24688" y="256501"/>
                </a:lnTo>
                <a:lnTo>
                  <a:pt x="35623" y="255790"/>
                </a:lnTo>
                <a:lnTo>
                  <a:pt x="45491" y="251028"/>
                </a:lnTo>
                <a:lnTo>
                  <a:pt x="53035" y="242557"/>
                </a:lnTo>
                <a:lnTo>
                  <a:pt x="99783" y="162407"/>
                </a:lnTo>
                <a:lnTo>
                  <a:pt x="99783" y="703770"/>
                </a:lnTo>
                <a:lnTo>
                  <a:pt x="156933" y="703770"/>
                </a:lnTo>
                <a:lnTo>
                  <a:pt x="156933" y="162394"/>
                </a:lnTo>
                <a:lnTo>
                  <a:pt x="203695" y="242557"/>
                </a:lnTo>
                <a:lnTo>
                  <a:pt x="211226" y="251028"/>
                </a:lnTo>
                <a:lnTo>
                  <a:pt x="221094" y="255790"/>
                </a:lnTo>
                <a:lnTo>
                  <a:pt x="232029" y="256501"/>
                </a:lnTo>
                <a:lnTo>
                  <a:pt x="242773" y="252844"/>
                </a:lnTo>
                <a:lnTo>
                  <a:pt x="251244" y="245300"/>
                </a:lnTo>
                <a:lnTo>
                  <a:pt x="256006" y="235432"/>
                </a:lnTo>
                <a:lnTo>
                  <a:pt x="256717" y="224497"/>
                </a:lnTo>
                <a:close/>
              </a:path>
              <a:path w="651510" h="704214">
                <a:moveTo>
                  <a:pt x="651471" y="631825"/>
                </a:moveTo>
                <a:lnTo>
                  <a:pt x="448398" y="139268"/>
                </a:lnTo>
                <a:lnTo>
                  <a:pt x="522173" y="195541"/>
                </a:lnTo>
                <a:lnTo>
                  <a:pt x="532371" y="200507"/>
                </a:lnTo>
                <a:lnTo>
                  <a:pt x="567194" y="179946"/>
                </a:lnTo>
                <a:lnTo>
                  <a:pt x="567829" y="169011"/>
                </a:lnTo>
                <a:lnTo>
                  <a:pt x="564324" y="158635"/>
                </a:lnTo>
                <a:lnTo>
                  <a:pt x="556844" y="150101"/>
                </a:lnTo>
                <a:lnTo>
                  <a:pt x="414528" y="41541"/>
                </a:lnTo>
                <a:lnTo>
                  <a:pt x="360083" y="12"/>
                </a:lnTo>
                <a:lnTo>
                  <a:pt x="326275" y="245160"/>
                </a:lnTo>
                <a:lnTo>
                  <a:pt x="326974" y="256489"/>
                </a:lnTo>
                <a:lnTo>
                  <a:pt x="331812" y="266319"/>
                </a:lnTo>
                <a:lnTo>
                  <a:pt x="339966" y="273634"/>
                </a:lnTo>
                <a:lnTo>
                  <a:pt x="350685" y="277380"/>
                </a:lnTo>
                <a:lnTo>
                  <a:pt x="362013" y="276669"/>
                </a:lnTo>
                <a:lnTo>
                  <a:pt x="371843" y="271843"/>
                </a:lnTo>
                <a:lnTo>
                  <a:pt x="379145" y="263677"/>
                </a:lnTo>
                <a:lnTo>
                  <a:pt x="382892" y="252971"/>
                </a:lnTo>
                <a:lnTo>
                  <a:pt x="395566" y="161048"/>
                </a:lnTo>
                <a:lnTo>
                  <a:pt x="598639" y="653605"/>
                </a:lnTo>
                <a:lnTo>
                  <a:pt x="651471" y="6318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927C389-9A3C-4CDA-AA0A-8456336C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274"/>
            <a:ext cx="9144000" cy="47554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122" y="260315"/>
            <a:ext cx="80871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</a:t>
            </a:r>
            <a:r>
              <a:rPr lang="es-MX" spc="-5" dirty="0" err="1"/>
              <a:t>imagens</a:t>
            </a:r>
            <a:r>
              <a:rPr lang="es-MX" spc="-5" dirty="0"/>
              <a:t>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3" y="1555634"/>
            <a:ext cx="2982595" cy="854721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389890">
              <a:lnSpc>
                <a:spcPts val="2110"/>
              </a:lnSpc>
              <a:spcBef>
                <a:spcPts val="365"/>
              </a:spcBef>
            </a:pPr>
            <a:r>
              <a:rPr lang="pt-BR" sz="1800" dirty="0">
                <a:latin typeface="Calibri Light"/>
                <a:cs typeface="Calibri Light"/>
              </a:rPr>
              <a:t>Os três segmentos anatômicos aparecem no visualizador 3D.</a:t>
            </a:r>
            <a:endParaRPr lang="en-US"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5E4405-F3B3-4D6A-9E67-1A0E80B6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039"/>
            <a:ext cx="9144000" cy="4745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314" y="217626"/>
            <a:ext cx="7710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</a:t>
            </a:r>
            <a:r>
              <a:rPr lang="es-MX" spc="-5" dirty="0" err="1"/>
              <a:t>imagens</a:t>
            </a:r>
            <a:r>
              <a:rPr lang="es-MX" spc="-5" dirty="0"/>
              <a:t> DICOM</a:t>
            </a:r>
            <a:endParaRPr lang="es-MX"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3" y="1555634"/>
            <a:ext cx="3168650" cy="856709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 marR="103505">
              <a:lnSpc>
                <a:spcPct val="99400"/>
              </a:lnSpc>
              <a:spcBef>
                <a:spcPts val="265"/>
              </a:spcBef>
            </a:pPr>
            <a:r>
              <a:rPr lang="pt-BR" sz="1800" spc="-5" dirty="0">
                <a:latin typeface="Calibri Light"/>
                <a:cs typeface="Calibri Light"/>
              </a:rPr>
              <a:t>Clique no ícone do menu do </a:t>
            </a:r>
            <a:r>
              <a:rPr lang="pt-BR" sz="1800" i="1" spc="-5" dirty="0">
                <a:latin typeface="Calibri Light"/>
                <a:cs typeface="Calibri Light"/>
              </a:rPr>
              <a:t>layout</a:t>
            </a:r>
            <a:r>
              <a:rPr lang="pt-BR" sz="1800" spc="-5" dirty="0">
                <a:latin typeface="Calibri Light"/>
                <a:cs typeface="Calibri Light"/>
              </a:rPr>
              <a:t> do </a:t>
            </a:r>
            <a:r>
              <a:rPr lang="pt-BR" sz="1800" i="1" spc="-5" dirty="0" err="1">
                <a:latin typeface="Calibri Light"/>
                <a:cs typeface="Calibri Light"/>
              </a:rPr>
              <a:t>Slicer</a:t>
            </a:r>
            <a:r>
              <a:rPr lang="pt-BR" sz="1800" spc="-5" dirty="0">
                <a:latin typeface="Calibri Light"/>
                <a:cs typeface="Calibri Light"/>
              </a:rPr>
              <a:t> e selecione </a:t>
            </a:r>
            <a:r>
              <a:rPr lang="pt-BR" sz="1800" i="1" spc="-5" dirty="0" err="1">
                <a:latin typeface="Calibri Light"/>
                <a:cs typeface="Calibri Light"/>
              </a:rPr>
              <a:t>Widescreen</a:t>
            </a:r>
            <a:r>
              <a:rPr lang="pt-BR" sz="1800" spc="-5" dirty="0">
                <a:latin typeface="Calibri Light"/>
                <a:cs typeface="Calibri Light"/>
              </a:rPr>
              <a:t> convencional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6B9B874-ECD8-4192-AEFD-BEF7FA76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21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899" y="217626"/>
            <a:ext cx="78553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</a:t>
            </a:r>
            <a:r>
              <a:rPr lang="es-MX" spc="-5" dirty="0" err="1"/>
              <a:t>imagens</a:t>
            </a:r>
            <a:r>
              <a:rPr lang="es-MX" spc="-5" dirty="0"/>
              <a:t>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4" y="1555634"/>
            <a:ext cx="2506345" cy="1130951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 marR="95885">
              <a:lnSpc>
                <a:spcPct val="99400"/>
              </a:lnSpc>
              <a:spcBef>
                <a:spcPts val="265"/>
              </a:spcBef>
            </a:pPr>
            <a:r>
              <a:rPr lang="pt-BR" sz="1800" spc="-5" dirty="0">
                <a:latin typeface="Calibri Light"/>
                <a:cs typeface="Calibri Light"/>
              </a:rPr>
              <a:t>O </a:t>
            </a:r>
            <a:r>
              <a:rPr lang="pt-BR" sz="1800" i="1" spc="-5" dirty="0" err="1">
                <a:latin typeface="Calibri Light"/>
                <a:cs typeface="Calibri Light"/>
              </a:rPr>
              <a:t>Slicer</a:t>
            </a:r>
            <a:r>
              <a:rPr lang="pt-BR" sz="1800" spc="-5" dirty="0">
                <a:latin typeface="Calibri Light"/>
                <a:cs typeface="Calibri Light"/>
              </a:rPr>
              <a:t> altera a configuração de exibição convencional para </a:t>
            </a:r>
            <a:r>
              <a:rPr lang="pt-BR" spc="-5" dirty="0">
                <a:latin typeface="Calibri Light"/>
                <a:cs typeface="Calibri Light"/>
              </a:rPr>
              <a:t>p</a:t>
            </a:r>
            <a:r>
              <a:rPr lang="pt-BR" sz="1800" spc="-5" dirty="0">
                <a:latin typeface="Calibri Light"/>
                <a:cs typeface="Calibri Light"/>
              </a:rPr>
              <a:t>anorâmica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809" y="426532"/>
            <a:ext cx="4038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Objetivo </a:t>
            </a:r>
            <a:r>
              <a:rPr lang="es-MX" spc="-5" dirty="0" err="1"/>
              <a:t>geral</a:t>
            </a:r>
            <a:endParaRPr lang="es-MX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2128011"/>
            <a:ext cx="3663950" cy="30303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lang="es-MX" sz="2800" spc="-5" dirty="0">
                <a:latin typeface="Calibri Light"/>
                <a:cs typeface="Calibri Light"/>
              </a:rPr>
              <a:t>Este tutorial é </a:t>
            </a:r>
            <a:r>
              <a:rPr lang="es-MX" sz="2800" spc="-5" dirty="0" err="1">
                <a:latin typeface="Calibri Light"/>
                <a:cs typeface="Calibri Light"/>
              </a:rPr>
              <a:t>uma</a:t>
            </a:r>
            <a:r>
              <a:rPr lang="es-MX" sz="2800" spc="-5" dirty="0">
                <a:latin typeface="Calibri Light"/>
                <a:cs typeface="Calibri Light"/>
              </a:rPr>
              <a:t> </a:t>
            </a:r>
            <a:r>
              <a:rPr lang="es-MX" sz="2800" spc="-5" dirty="0" err="1">
                <a:latin typeface="Calibri Light"/>
                <a:cs typeface="Calibri Light"/>
              </a:rPr>
              <a:t>introdução</a:t>
            </a:r>
            <a:r>
              <a:rPr lang="es-MX" sz="2800" spc="-5" dirty="0">
                <a:latin typeface="Calibri Light"/>
                <a:cs typeface="Calibri Light"/>
              </a:rPr>
              <a:t> </a:t>
            </a:r>
            <a:r>
              <a:rPr lang="es-MX" sz="2800" spc="-5" dirty="0" err="1">
                <a:latin typeface="Calibri Light"/>
                <a:cs typeface="Calibri Light"/>
              </a:rPr>
              <a:t>aos</a:t>
            </a:r>
            <a:r>
              <a:rPr lang="es-MX" sz="2800" spc="-5" dirty="0">
                <a:latin typeface="Calibri Light"/>
                <a:cs typeface="Calibri Light"/>
              </a:rPr>
              <a:t> fundamentos de </a:t>
            </a:r>
            <a:r>
              <a:rPr lang="es-MX" sz="2800" spc="-5" dirty="0" err="1">
                <a:latin typeface="Calibri Light"/>
                <a:cs typeface="Calibri Light"/>
              </a:rPr>
              <a:t>carregamento</a:t>
            </a:r>
            <a:r>
              <a:rPr lang="es-MX" sz="2800" spc="-5" dirty="0">
                <a:latin typeface="Calibri Light"/>
                <a:cs typeface="Calibri Light"/>
              </a:rPr>
              <a:t> e </a:t>
            </a:r>
            <a:r>
              <a:rPr lang="es-MX" sz="2800" spc="-5" dirty="0" err="1">
                <a:latin typeface="Calibri Light"/>
                <a:cs typeface="Calibri Light"/>
              </a:rPr>
              <a:t>visualização</a:t>
            </a:r>
            <a:r>
              <a:rPr lang="es-MX" sz="2800" spc="-5" dirty="0">
                <a:latin typeface="Calibri Light"/>
                <a:cs typeface="Calibri Light"/>
              </a:rPr>
              <a:t> de </a:t>
            </a:r>
            <a:r>
              <a:rPr lang="es-MX" sz="2800" spc="-5" dirty="0" err="1">
                <a:latin typeface="Calibri Light"/>
                <a:cs typeface="Calibri Light"/>
              </a:rPr>
              <a:t>imagens</a:t>
            </a:r>
            <a:r>
              <a:rPr lang="es-MX" sz="2800" spc="-5" dirty="0">
                <a:latin typeface="Calibri Light"/>
                <a:cs typeface="Calibri Light"/>
              </a:rPr>
              <a:t> DICOM e modelos 3D no </a:t>
            </a:r>
            <a:r>
              <a:rPr lang="es-MX" sz="2800" i="1" spc="-5" dirty="0">
                <a:latin typeface="Calibri Light"/>
                <a:cs typeface="Calibri Light"/>
              </a:rPr>
              <a:t>3D </a:t>
            </a:r>
            <a:r>
              <a:rPr lang="es-MX" sz="2800" i="1" spc="-5" dirty="0" err="1">
                <a:latin typeface="Calibri Light"/>
                <a:cs typeface="Calibri Light"/>
              </a:rPr>
              <a:t>Slicer</a:t>
            </a:r>
            <a:r>
              <a:rPr lang="es-MX" sz="2800" i="1" spc="-5" dirty="0">
                <a:latin typeface="Calibri Light"/>
                <a:cs typeface="Calibri Light"/>
              </a:rPr>
              <a:t>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1613268"/>
            <a:ext cx="4038600" cy="4499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06540" y="6386846"/>
            <a:ext cx="1924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latin typeface="Calibri"/>
                <a:cs typeface="Calibri"/>
              </a:rPr>
              <a:t>2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2C982B9-7384-4457-9E3C-35C93B33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21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919" y="217626"/>
            <a:ext cx="768447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</a:t>
            </a:r>
            <a:r>
              <a:rPr lang="es-MX" spc="-5" dirty="0" err="1"/>
              <a:t>imagens</a:t>
            </a:r>
            <a:r>
              <a:rPr lang="es-MX" spc="-5" dirty="0"/>
              <a:t>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3" y="1555634"/>
            <a:ext cx="3389629" cy="85472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175895">
              <a:lnSpc>
                <a:spcPts val="2110"/>
              </a:lnSpc>
              <a:spcBef>
                <a:spcPts val="365"/>
              </a:spcBef>
            </a:pPr>
            <a:r>
              <a:rPr lang="pt-BR" sz="1800" dirty="0">
                <a:latin typeface="Calibri Light"/>
                <a:cs typeface="Calibri Light"/>
              </a:rPr>
              <a:t>Use o botão direito do mouse no visualizador 3D para aumentar e diminuir o zoom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D0BDAB6-464A-4E26-A3CE-959B2C14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186"/>
            <a:ext cx="9144000" cy="47316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356" y="217626"/>
            <a:ext cx="76038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</a:t>
            </a:r>
            <a:r>
              <a:rPr lang="es-MX" spc="-5" dirty="0" err="1"/>
              <a:t>imagens</a:t>
            </a:r>
            <a:r>
              <a:rPr lang="es-MX" spc="-5" dirty="0"/>
              <a:t> DICOM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5123" y="1555634"/>
            <a:ext cx="3389629" cy="85472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300990">
              <a:lnSpc>
                <a:spcPts val="2110"/>
              </a:lnSpc>
              <a:spcBef>
                <a:spcPts val="365"/>
              </a:spcBef>
            </a:pPr>
            <a:r>
              <a:rPr lang="pt-BR" sz="1800" dirty="0">
                <a:latin typeface="Calibri Light"/>
                <a:cs typeface="Calibri Light"/>
              </a:rPr>
              <a:t>Use o botão esquerdo do mouse no visualizador 3D para girar as imagens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EC7A6C-D5B6-49FD-A17E-E72B713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" y="1160971"/>
            <a:ext cx="9144000" cy="47316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840" y="2295296"/>
            <a:ext cx="3111500" cy="3267303"/>
          </a:xfrm>
          <a:custGeom>
            <a:avLst/>
            <a:gdLst/>
            <a:ahLst/>
            <a:cxnLst/>
            <a:rect l="l" t="t" r="r" b="b"/>
            <a:pathLst>
              <a:path w="3111500" h="2585720">
                <a:moveTo>
                  <a:pt x="3111360" y="0"/>
                </a:moveTo>
                <a:lnTo>
                  <a:pt x="0" y="0"/>
                </a:lnTo>
                <a:lnTo>
                  <a:pt x="0" y="2585326"/>
                </a:lnTo>
                <a:lnTo>
                  <a:pt x="3111360" y="2585326"/>
                </a:lnTo>
                <a:lnTo>
                  <a:pt x="311136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6400" y="184403"/>
            <a:ext cx="5638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Controlador do Visor 3D</a:t>
            </a:r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96024" y="2488497"/>
            <a:ext cx="3028315" cy="28071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8580">
              <a:lnSpc>
                <a:spcPct val="100400"/>
              </a:lnSpc>
              <a:spcBef>
                <a:spcPts val="90"/>
              </a:spcBef>
            </a:pPr>
            <a:r>
              <a:rPr lang="pt-BR" sz="1800" spc="-10" dirty="0">
                <a:latin typeface="Calibri Light"/>
                <a:cs typeface="Calibri Light"/>
              </a:rPr>
              <a:t>Coloque o cursor do mouse sobre o ícone do alfinete de desenho na barra azul da janela do visualizador 3D para exibir o controlador </a:t>
            </a:r>
            <a:r>
              <a:rPr lang="pt-BR" spc="-10" dirty="0">
                <a:latin typeface="Calibri Light"/>
                <a:cs typeface="Calibri Light"/>
              </a:rPr>
              <a:t>de visualização 3D</a:t>
            </a:r>
            <a:r>
              <a:rPr lang="pt-BR" sz="1800" spc="-10" dirty="0">
                <a:latin typeface="Calibri Light"/>
                <a:cs typeface="Calibri Light"/>
              </a:rPr>
              <a:t>.</a:t>
            </a:r>
          </a:p>
          <a:p>
            <a:pPr marL="12700" marR="68580">
              <a:lnSpc>
                <a:spcPct val="100400"/>
              </a:lnSpc>
              <a:spcBef>
                <a:spcPts val="90"/>
              </a:spcBef>
            </a:pPr>
            <a:endParaRPr lang="pt-BR" sz="1800" spc="-10" dirty="0">
              <a:latin typeface="Calibri Light"/>
              <a:cs typeface="Calibri Light"/>
            </a:endParaRPr>
          </a:p>
          <a:p>
            <a:pPr marL="12700" marR="68580">
              <a:lnSpc>
                <a:spcPct val="100400"/>
              </a:lnSpc>
              <a:spcBef>
                <a:spcPts val="90"/>
              </a:spcBef>
            </a:pPr>
            <a:r>
              <a:rPr lang="pt-BR" sz="1800" spc="-10" dirty="0">
                <a:latin typeface="Calibri Light"/>
                <a:cs typeface="Calibri Light"/>
              </a:rPr>
              <a:t>Clique no segundo ícone na linha superior do controlador do visualizador 3D para centralizar a visualização 3D na cena.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268B5B2-A362-45AC-ABC4-0A03B22AC4F9}"/>
              </a:ext>
            </a:extLst>
          </p:cNvPr>
          <p:cNvSpPr/>
          <p:nvPr/>
        </p:nvSpPr>
        <p:spPr>
          <a:xfrm>
            <a:off x="3332035" y="1676400"/>
            <a:ext cx="648970" cy="464184"/>
          </a:xfrm>
          <a:custGeom>
            <a:avLst/>
            <a:gdLst/>
            <a:ahLst/>
            <a:cxnLst/>
            <a:rect l="l" t="t" r="r" b="b"/>
            <a:pathLst>
              <a:path w="648969" h="464185">
                <a:moveTo>
                  <a:pt x="555767" y="64807"/>
                </a:moveTo>
                <a:lnTo>
                  <a:pt x="499239" y="69350"/>
                </a:lnTo>
                <a:lnTo>
                  <a:pt x="0" y="416979"/>
                </a:lnTo>
                <a:lnTo>
                  <a:pt x="32651" y="463880"/>
                </a:lnTo>
                <a:lnTo>
                  <a:pt x="531891" y="116259"/>
                </a:lnTo>
                <a:lnTo>
                  <a:pt x="555767" y="64807"/>
                </a:lnTo>
                <a:close/>
              </a:path>
              <a:path w="648969" h="464185">
                <a:moveTo>
                  <a:pt x="644700" y="8953"/>
                </a:moveTo>
                <a:lnTo>
                  <a:pt x="585978" y="8953"/>
                </a:lnTo>
                <a:lnTo>
                  <a:pt x="618642" y="55854"/>
                </a:lnTo>
                <a:lnTo>
                  <a:pt x="531891" y="116259"/>
                </a:lnTo>
                <a:lnTo>
                  <a:pt x="492836" y="200418"/>
                </a:lnTo>
                <a:lnTo>
                  <a:pt x="490192" y="211452"/>
                </a:lnTo>
                <a:lnTo>
                  <a:pt x="491924" y="222269"/>
                </a:lnTo>
                <a:lnTo>
                  <a:pt x="497586" y="231647"/>
                </a:lnTo>
                <a:lnTo>
                  <a:pt x="506730" y="238366"/>
                </a:lnTo>
                <a:lnTo>
                  <a:pt x="517763" y="241012"/>
                </a:lnTo>
                <a:lnTo>
                  <a:pt x="528580" y="239283"/>
                </a:lnTo>
                <a:lnTo>
                  <a:pt x="537958" y="233626"/>
                </a:lnTo>
                <a:lnTo>
                  <a:pt x="544677" y="224485"/>
                </a:lnTo>
                <a:lnTo>
                  <a:pt x="644700" y="8953"/>
                </a:lnTo>
                <a:close/>
              </a:path>
              <a:path w="648969" h="464185">
                <a:moveTo>
                  <a:pt x="593929" y="20370"/>
                </a:moveTo>
                <a:lnTo>
                  <a:pt x="576389" y="20370"/>
                </a:lnTo>
                <a:lnTo>
                  <a:pt x="604596" y="60883"/>
                </a:lnTo>
                <a:lnTo>
                  <a:pt x="555767" y="64807"/>
                </a:lnTo>
                <a:lnTo>
                  <a:pt x="531891" y="116259"/>
                </a:lnTo>
                <a:lnTo>
                  <a:pt x="618642" y="55854"/>
                </a:lnTo>
                <a:lnTo>
                  <a:pt x="593929" y="20370"/>
                </a:lnTo>
                <a:close/>
              </a:path>
              <a:path w="648969" h="464185">
                <a:moveTo>
                  <a:pt x="648855" y="0"/>
                </a:moveTo>
                <a:lnTo>
                  <a:pt x="402170" y="19811"/>
                </a:lnTo>
                <a:lnTo>
                  <a:pt x="375983" y="50584"/>
                </a:lnTo>
                <a:lnTo>
                  <a:pt x="379109" y="61493"/>
                </a:lnTo>
                <a:lnTo>
                  <a:pt x="385938" y="70056"/>
                </a:lnTo>
                <a:lnTo>
                  <a:pt x="395480" y="75433"/>
                </a:lnTo>
                <a:lnTo>
                  <a:pt x="406742" y="76784"/>
                </a:lnTo>
                <a:lnTo>
                  <a:pt x="499239" y="69350"/>
                </a:lnTo>
                <a:lnTo>
                  <a:pt x="585978" y="8953"/>
                </a:lnTo>
                <a:lnTo>
                  <a:pt x="644700" y="8953"/>
                </a:lnTo>
                <a:lnTo>
                  <a:pt x="648855" y="0"/>
                </a:lnTo>
                <a:close/>
              </a:path>
              <a:path w="648969" h="464185">
                <a:moveTo>
                  <a:pt x="585978" y="8953"/>
                </a:moveTo>
                <a:lnTo>
                  <a:pt x="499239" y="69350"/>
                </a:lnTo>
                <a:lnTo>
                  <a:pt x="555767" y="64807"/>
                </a:lnTo>
                <a:lnTo>
                  <a:pt x="576389" y="20370"/>
                </a:lnTo>
                <a:lnTo>
                  <a:pt x="593929" y="20370"/>
                </a:lnTo>
                <a:lnTo>
                  <a:pt x="585978" y="8953"/>
                </a:lnTo>
                <a:close/>
              </a:path>
              <a:path w="648969" h="464185">
                <a:moveTo>
                  <a:pt x="576389" y="20370"/>
                </a:moveTo>
                <a:lnTo>
                  <a:pt x="555767" y="64807"/>
                </a:lnTo>
                <a:lnTo>
                  <a:pt x="604596" y="60883"/>
                </a:lnTo>
                <a:lnTo>
                  <a:pt x="576389" y="203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FC2AA46-8E80-4E96-AC6F-463C4D79405F}"/>
              </a:ext>
            </a:extLst>
          </p:cNvPr>
          <p:cNvSpPr/>
          <p:nvPr/>
        </p:nvSpPr>
        <p:spPr>
          <a:xfrm flipH="1" flipV="1">
            <a:off x="4698442" y="1622611"/>
            <a:ext cx="464555" cy="317299"/>
          </a:xfrm>
          <a:custGeom>
            <a:avLst/>
            <a:gdLst/>
            <a:ahLst/>
            <a:cxnLst/>
            <a:rect l="l" t="t" r="r" b="b"/>
            <a:pathLst>
              <a:path w="648969" h="464185">
                <a:moveTo>
                  <a:pt x="555767" y="64807"/>
                </a:moveTo>
                <a:lnTo>
                  <a:pt x="499239" y="69350"/>
                </a:lnTo>
                <a:lnTo>
                  <a:pt x="0" y="416979"/>
                </a:lnTo>
                <a:lnTo>
                  <a:pt x="32651" y="463880"/>
                </a:lnTo>
                <a:lnTo>
                  <a:pt x="531891" y="116259"/>
                </a:lnTo>
                <a:lnTo>
                  <a:pt x="555767" y="64807"/>
                </a:lnTo>
                <a:close/>
              </a:path>
              <a:path w="648969" h="464185">
                <a:moveTo>
                  <a:pt x="644700" y="8953"/>
                </a:moveTo>
                <a:lnTo>
                  <a:pt x="585978" y="8953"/>
                </a:lnTo>
                <a:lnTo>
                  <a:pt x="618642" y="55854"/>
                </a:lnTo>
                <a:lnTo>
                  <a:pt x="531891" y="116259"/>
                </a:lnTo>
                <a:lnTo>
                  <a:pt x="492836" y="200418"/>
                </a:lnTo>
                <a:lnTo>
                  <a:pt x="490192" y="211452"/>
                </a:lnTo>
                <a:lnTo>
                  <a:pt x="491924" y="222269"/>
                </a:lnTo>
                <a:lnTo>
                  <a:pt x="497586" y="231647"/>
                </a:lnTo>
                <a:lnTo>
                  <a:pt x="506730" y="238366"/>
                </a:lnTo>
                <a:lnTo>
                  <a:pt x="517763" y="241012"/>
                </a:lnTo>
                <a:lnTo>
                  <a:pt x="528580" y="239283"/>
                </a:lnTo>
                <a:lnTo>
                  <a:pt x="537958" y="233626"/>
                </a:lnTo>
                <a:lnTo>
                  <a:pt x="544677" y="224485"/>
                </a:lnTo>
                <a:lnTo>
                  <a:pt x="644700" y="8953"/>
                </a:lnTo>
                <a:close/>
              </a:path>
              <a:path w="648969" h="464185">
                <a:moveTo>
                  <a:pt x="593929" y="20370"/>
                </a:moveTo>
                <a:lnTo>
                  <a:pt x="576389" y="20370"/>
                </a:lnTo>
                <a:lnTo>
                  <a:pt x="604596" y="60883"/>
                </a:lnTo>
                <a:lnTo>
                  <a:pt x="555767" y="64807"/>
                </a:lnTo>
                <a:lnTo>
                  <a:pt x="531891" y="116259"/>
                </a:lnTo>
                <a:lnTo>
                  <a:pt x="618642" y="55854"/>
                </a:lnTo>
                <a:lnTo>
                  <a:pt x="593929" y="20370"/>
                </a:lnTo>
                <a:close/>
              </a:path>
              <a:path w="648969" h="464185">
                <a:moveTo>
                  <a:pt x="648855" y="0"/>
                </a:moveTo>
                <a:lnTo>
                  <a:pt x="402170" y="19811"/>
                </a:lnTo>
                <a:lnTo>
                  <a:pt x="375983" y="50584"/>
                </a:lnTo>
                <a:lnTo>
                  <a:pt x="379109" y="61493"/>
                </a:lnTo>
                <a:lnTo>
                  <a:pt x="385938" y="70056"/>
                </a:lnTo>
                <a:lnTo>
                  <a:pt x="395480" y="75433"/>
                </a:lnTo>
                <a:lnTo>
                  <a:pt x="406742" y="76784"/>
                </a:lnTo>
                <a:lnTo>
                  <a:pt x="499239" y="69350"/>
                </a:lnTo>
                <a:lnTo>
                  <a:pt x="585978" y="8953"/>
                </a:lnTo>
                <a:lnTo>
                  <a:pt x="644700" y="8953"/>
                </a:lnTo>
                <a:lnTo>
                  <a:pt x="648855" y="0"/>
                </a:lnTo>
                <a:close/>
              </a:path>
              <a:path w="648969" h="464185">
                <a:moveTo>
                  <a:pt x="585978" y="8953"/>
                </a:moveTo>
                <a:lnTo>
                  <a:pt x="499239" y="69350"/>
                </a:lnTo>
                <a:lnTo>
                  <a:pt x="555767" y="64807"/>
                </a:lnTo>
                <a:lnTo>
                  <a:pt x="576389" y="20370"/>
                </a:lnTo>
                <a:lnTo>
                  <a:pt x="593929" y="20370"/>
                </a:lnTo>
                <a:lnTo>
                  <a:pt x="585978" y="8953"/>
                </a:lnTo>
                <a:close/>
              </a:path>
              <a:path w="648969" h="464185">
                <a:moveTo>
                  <a:pt x="576389" y="20370"/>
                </a:moveTo>
                <a:lnTo>
                  <a:pt x="555767" y="64807"/>
                </a:lnTo>
                <a:lnTo>
                  <a:pt x="604596" y="60883"/>
                </a:lnTo>
                <a:lnTo>
                  <a:pt x="576389" y="203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214AC6-1E34-4A5E-9719-93A326B3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6530" y="184403"/>
            <a:ext cx="56320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Controlador do Visor 3D</a:t>
            </a:r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1000" y="4735237"/>
            <a:ext cx="3169285" cy="1141146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9530" rIns="0" bIns="0" rtlCol="0">
            <a:spAutoFit/>
          </a:bodyPr>
          <a:lstStyle/>
          <a:p>
            <a:pPr marL="90805" marR="388620">
              <a:lnSpc>
                <a:spcPts val="2090"/>
              </a:lnSpc>
              <a:spcBef>
                <a:spcPts val="390"/>
              </a:spcBef>
            </a:pPr>
            <a:r>
              <a:rPr lang="pt-BR" sz="2400" spc="-5" dirty="0">
                <a:latin typeface="Calibri Light"/>
                <a:cs typeface="Calibri Light"/>
              </a:rPr>
              <a:t>Selecione o módulo de Renderização de volume na lista de módulos.</a:t>
            </a:r>
            <a:endParaRPr sz="2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0018" y="1792731"/>
            <a:ext cx="3842981" cy="21964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4575" algn="l">
              <a:lnSpc>
                <a:spcPct val="121000"/>
              </a:lnSpc>
              <a:spcBef>
                <a:spcPts val="100"/>
              </a:spcBef>
            </a:pPr>
            <a:r>
              <a:rPr lang="es-MX" sz="4000" spc="-25" dirty="0"/>
              <a:t>Parte</a:t>
            </a:r>
            <a:r>
              <a:rPr lang="es-MX" sz="4000" spc="-20" dirty="0"/>
              <a:t> </a:t>
            </a:r>
            <a:r>
              <a:rPr lang="es-MX" sz="4000" dirty="0"/>
              <a:t>2</a:t>
            </a:r>
            <a:br>
              <a:rPr lang="es-MX" sz="4000" dirty="0"/>
            </a:br>
            <a:r>
              <a:rPr lang="es-MX" sz="4000" spc="-30" dirty="0" err="1"/>
              <a:t>Renderização</a:t>
            </a:r>
            <a:r>
              <a:rPr lang="es-MX" sz="4000" spc="-30" dirty="0"/>
              <a:t> de </a:t>
            </a:r>
            <a:r>
              <a:rPr lang="es-MX" sz="4000" spc="-30" dirty="0" err="1"/>
              <a:t>volumes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31" y="544804"/>
            <a:ext cx="4339038" cy="51362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0669" y="427616"/>
            <a:ext cx="6705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4513914" y="1235840"/>
            <a:ext cx="4477685" cy="477694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719455" indent="-342900">
              <a:lnSpc>
                <a:spcPct val="100200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2800" spc="-25" dirty="0">
                <a:latin typeface="Calibri Light"/>
                <a:cs typeface="Calibri Light"/>
              </a:rPr>
              <a:t>As técnicas de renderização de volume permitem a visualização 3D de conjuntos de dados 3D.</a:t>
            </a:r>
          </a:p>
          <a:p>
            <a:pPr marL="354965" marR="719455" indent="-342900">
              <a:lnSpc>
                <a:spcPct val="100200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pt-BR" sz="2800" spc="-25" dirty="0">
              <a:latin typeface="Calibri Light"/>
              <a:cs typeface="Calibri Light"/>
            </a:endParaRPr>
          </a:p>
          <a:p>
            <a:pPr marL="354965" marR="719455" indent="-342900">
              <a:lnSpc>
                <a:spcPct val="100200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2800" spc="-5" dirty="0">
                <a:latin typeface="Calibri Light"/>
                <a:cs typeface="Calibri Light"/>
              </a:rPr>
              <a:t>O módulo Renderização de Volume do </a:t>
            </a:r>
            <a:r>
              <a:rPr lang="pt-BR" sz="2800" i="1" spc="-5" dirty="0" err="1">
                <a:latin typeface="Calibri Light"/>
                <a:cs typeface="Calibri Light"/>
              </a:rPr>
              <a:t>Slicer</a:t>
            </a:r>
            <a:r>
              <a:rPr lang="pt-BR" sz="2800" spc="-5" dirty="0">
                <a:latin typeface="Calibri Light"/>
                <a:cs typeface="Calibri Light"/>
              </a:rPr>
              <a:t> permite a visualização 3D interativa de imagens DICOM.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09801"/>
            <a:ext cx="3870714" cy="4581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E73245-8DAD-4C77-A89C-DBEE28D9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185"/>
            <a:ext cx="9144000" cy="47436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190500"/>
            <a:ext cx="66293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28600" y="3657600"/>
            <a:ext cx="3377565" cy="1124667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46990" rIns="0" bIns="0" rtlCol="0">
            <a:spAutoFit/>
          </a:bodyPr>
          <a:lstStyle/>
          <a:p>
            <a:pPr marL="91440" marR="214629">
              <a:lnSpc>
                <a:spcPts val="2110"/>
              </a:lnSpc>
              <a:spcBef>
                <a:spcPts val="370"/>
              </a:spcBef>
            </a:pPr>
            <a:r>
              <a:rPr lang="pt-BR" sz="1800" spc="-5" dirty="0">
                <a:latin typeface="Calibri Light"/>
                <a:cs typeface="Calibri Light"/>
              </a:rPr>
              <a:t>Em Renderização de Volume, clique em Predefinição na guia Exibição e selecione a predefinição CT-Cardiac3</a:t>
            </a:r>
            <a:endParaRPr sz="175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0DDF4F-8DEE-42A0-8848-48CF92C2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274"/>
            <a:ext cx="9144000" cy="47554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9243" y="186870"/>
            <a:ext cx="6553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339858" y="4513691"/>
            <a:ext cx="4705985" cy="145745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265"/>
              </a:spcBef>
            </a:pPr>
            <a:r>
              <a:rPr lang="pt-BR" sz="1800" spc="-5" dirty="0">
                <a:latin typeface="Calibri Light"/>
                <a:cs typeface="Calibri Light"/>
              </a:rPr>
              <a:t>Selecione a renderização VTK GPU Ray Casting.</a:t>
            </a:r>
          </a:p>
          <a:p>
            <a:pPr marL="91440">
              <a:lnSpc>
                <a:spcPts val="2125"/>
              </a:lnSpc>
              <a:spcBef>
                <a:spcPts val="265"/>
              </a:spcBef>
            </a:pPr>
            <a:endParaRPr lang="pt-BR" spc="-5" dirty="0">
              <a:latin typeface="Calibri Light"/>
              <a:cs typeface="Calibri Light"/>
            </a:endParaRPr>
          </a:p>
          <a:p>
            <a:pPr marL="91440">
              <a:lnSpc>
                <a:spcPts val="2125"/>
              </a:lnSpc>
              <a:spcBef>
                <a:spcPts val="265"/>
              </a:spcBef>
            </a:pPr>
            <a:r>
              <a:rPr lang="pt-BR" sz="1800" spc="-5" dirty="0">
                <a:latin typeface="Calibri Light"/>
                <a:cs typeface="Calibri Light"/>
              </a:rPr>
              <a:t>Clique no ícone do olho na guia Imagem para exibir a imagem renderizada do volume no visualizador 3D</a:t>
            </a:r>
            <a:endParaRPr lang="en-US" sz="18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6200" y="1447800"/>
            <a:ext cx="1829435" cy="2032635"/>
          </a:xfrm>
          <a:custGeom>
            <a:avLst/>
            <a:gdLst/>
            <a:ahLst/>
            <a:cxnLst/>
            <a:rect l="l" t="t" r="r" b="b"/>
            <a:pathLst>
              <a:path w="1829435" h="2032635">
                <a:moveTo>
                  <a:pt x="520395" y="43776"/>
                </a:moveTo>
                <a:lnTo>
                  <a:pt x="483654" y="0"/>
                </a:lnTo>
                <a:lnTo>
                  <a:pt x="106019" y="316992"/>
                </a:lnTo>
                <a:lnTo>
                  <a:pt x="137350" y="229628"/>
                </a:lnTo>
                <a:lnTo>
                  <a:pt x="120103" y="193090"/>
                </a:lnTo>
                <a:lnTo>
                  <a:pt x="108889" y="191452"/>
                </a:lnTo>
                <a:lnTo>
                  <a:pt x="98272" y="194144"/>
                </a:lnTo>
                <a:lnTo>
                  <a:pt x="89433" y="200621"/>
                </a:lnTo>
                <a:lnTo>
                  <a:pt x="83566" y="210337"/>
                </a:lnTo>
                <a:lnTo>
                  <a:pt x="0" y="443280"/>
                </a:lnTo>
                <a:lnTo>
                  <a:pt x="84823" y="428701"/>
                </a:lnTo>
                <a:lnTo>
                  <a:pt x="243903" y="401358"/>
                </a:lnTo>
                <a:lnTo>
                  <a:pt x="267220" y="368350"/>
                </a:lnTo>
                <a:lnTo>
                  <a:pt x="263131" y="357771"/>
                </a:lnTo>
                <a:lnTo>
                  <a:pt x="255549" y="349859"/>
                </a:lnTo>
                <a:lnTo>
                  <a:pt x="245567" y="345363"/>
                </a:lnTo>
                <a:lnTo>
                  <a:pt x="234213" y="345033"/>
                </a:lnTo>
                <a:lnTo>
                  <a:pt x="142773" y="360756"/>
                </a:lnTo>
                <a:lnTo>
                  <a:pt x="520395" y="43776"/>
                </a:lnTo>
                <a:close/>
              </a:path>
              <a:path w="1829435" h="2032635">
                <a:moveTo>
                  <a:pt x="1828901" y="2002548"/>
                </a:moveTo>
                <a:lnTo>
                  <a:pt x="1612633" y="1648282"/>
                </a:lnTo>
                <a:lnTo>
                  <a:pt x="1694307" y="1692325"/>
                </a:lnTo>
                <a:lnTo>
                  <a:pt x="1705165" y="1695627"/>
                </a:lnTo>
                <a:lnTo>
                  <a:pt x="1716062" y="1694548"/>
                </a:lnTo>
                <a:lnTo>
                  <a:pt x="1725764" y="1689468"/>
                </a:lnTo>
                <a:lnTo>
                  <a:pt x="1733016" y="1680743"/>
                </a:lnTo>
                <a:lnTo>
                  <a:pt x="1736318" y="1669884"/>
                </a:lnTo>
                <a:lnTo>
                  <a:pt x="1735239" y="1658988"/>
                </a:lnTo>
                <a:lnTo>
                  <a:pt x="1730159" y="1649285"/>
                </a:lnTo>
                <a:lnTo>
                  <a:pt x="1721434" y="1642033"/>
                </a:lnTo>
                <a:lnTo>
                  <a:pt x="1565757" y="1558061"/>
                </a:lnTo>
                <a:lnTo>
                  <a:pt x="1503629" y="1524546"/>
                </a:lnTo>
                <a:lnTo>
                  <a:pt x="1508569" y="1771967"/>
                </a:lnTo>
                <a:lnTo>
                  <a:pt x="1537716" y="1799971"/>
                </a:lnTo>
                <a:lnTo>
                  <a:pt x="1548790" y="1797494"/>
                </a:lnTo>
                <a:lnTo>
                  <a:pt x="1557743" y="1791195"/>
                </a:lnTo>
                <a:lnTo>
                  <a:pt x="1563687" y="1781987"/>
                </a:lnTo>
                <a:lnTo>
                  <a:pt x="1565719" y="1770824"/>
                </a:lnTo>
                <a:lnTo>
                  <a:pt x="1563865" y="1678063"/>
                </a:lnTo>
                <a:lnTo>
                  <a:pt x="1780120" y="2032330"/>
                </a:lnTo>
                <a:lnTo>
                  <a:pt x="1828901" y="20025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0B20563-9BF7-4435-B085-40630EFC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271"/>
            <a:ext cx="9144000" cy="4745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4256" y="240903"/>
            <a:ext cx="67664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92018" y="3452708"/>
            <a:ext cx="2855982" cy="169726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 marR="476250">
              <a:lnSpc>
                <a:spcPct val="99500"/>
              </a:lnSpc>
              <a:spcBef>
                <a:spcPts val="275"/>
              </a:spcBef>
            </a:pPr>
            <a:r>
              <a:rPr lang="pt-BR" sz="1800" dirty="0">
                <a:latin typeface="Calibri Light"/>
                <a:cs typeface="Calibri Light"/>
              </a:rPr>
              <a:t>Use o controle deslizante de deslocamento para alterar a função de transferência e exibir a aorta</a:t>
            </a:r>
            <a:endParaRPr lang="es-MX" sz="18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7400" y="2600632"/>
            <a:ext cx="257175" cy="814705"/>
          </a:xfrm>
          <a:custGeom>
            <a:avLst/>
            <a:gdLst/>
            <a:ahLst/>
            <a:cxnLst/>
            <a:rect l="l" t="t" r="r" b="b"/>
            <a:pathLst>
              <a:path w="257175" h="814704">
                <a:moveTo>
                  <a:pt x="128358" y="113409"/>
                </a:moveTo>
                <a:lnTo>
                  <a:pt x="99783" y="162394"/>
                </a:lnTo>
                <a:lnTo>
                  <a:pt x="99783" y="814349"/>
                </a:lnTo>
                <a:lnTo>
                  <a:pt x="156933" y="814349"/>
                </a:lnTo>
                <a:lnTo>
                  <a:pt x="156933" y="162394"/>
                </a:lnTo>
                <a:lnTo>
                  <a:pt x="128358" y="113409"/>
                </a:lnTo>
                <a:close/>
              </a:path>
              <a:path w="257175" h="814704">
                <a:moveTo>
                  <a:pt x="128358" y="0"/>
                </a:moveTo>
                <a:lnTo>
                  <a:pt x="3670" y="213753"/>
                </a:lnTo>
                <a:lnTo>
                  <a:pt x="0" y="224495"/>
                </a:lnTo>
                <a:lnTo>
                  <a:pt x="711" y="235426"/>
                </a:lnTo>
                <a:lnTo>
                  <a:pt x="5470" y="245289"/>
                </a:lnTo>
                <a:lnTo>
                  <a:pt x="13944" y="252831"/>
                </a:lnTo>
                <a:lnTo>
                  <a:pt x="24686" y="256501"/>
                </a:lnTo>
                <a:lnTo>
                  <a:pt x="35617" y="255790"/>
                </a:lnTo>
                <a:lnTo>
                  <a:pt x="45480" y="251031"/>
                </a:lnTo>
                <a:lnTo>
                  <a:pt x="53022" y="242557"/>
                </a:lnTo>
                <a:lnTo>
                  <a:pt x="99783" y="162394"/>
                </a:lnTo>
                <a:lnTo>
                  <a:pt x="99783" y="56705"/>
                </a:lnTo>
                <a:lnTo>
                  <a:pt x="161436" y="56705"/>
                </a:lnTo>
                <a:lnTo>
                  <a:pt x="128358" y="0"/>
                </a:lnTo>
                <a:close/>
              </a:path>
              <a:path w="257175" h="814704">
                <a:moveTo>
                  <a:pt x="161436" y="56705"/>
                </a:moveTo>
                <a:lnTo>
                  <a:pt x="156933" y="56705"/>
                </a:lnTo>
                <a:lnTo>
                  <a:pt x="156933" y="162394"/>
                </a:lnTo>
                <a:lnTo>
                  <a:pt x="203695" y="242557"/>
                </a:lnTo>
                <a:lnTo>
                  <a:pt x="211237" y="251031"/>
                </a:lnTo>
                <a:lnTo>
                  <a:pt x="221100" y="255790"/>
                </a:lnTo>
                <a:lnTo>
                  <a:pt x="232030" y="256501"/>
                </a:lnTo>
                <a:lnTo>
                  <a:pt x="242773" y="252831"/>
                </a:lnTo>
                <a:lnTo>
                  <a:pt x="251247" y="245289"/>
                </a:lnTo>
                <a:lnTo>
                  <a:pt x="256006" y="235426"/>
                </a:lnTo>
                <a:lnTo>
                  <a:pt x="256717" y="224495"/>
                </a:lnTo>
                <a:lnTo>
                  <a:pt x="253047" y="213753"/>
                </a:lnTo>
                <a:lnTo>
                  <a:pt x="161436" y="56705"/>
                </a:lnTo>
                <a:close/>
              </a:path>
              <a:path w="257175" h="814704">
                <a:moveTo>
                  <a:pt x="156933" y="56705"/>
                </a:moveTo>
                <a:lnTo>
                  <a:pt x="99783" y="56705"/>
                </a:lnTo>
                <a:lnTo>
                  <a:pt x="99783" y="162394"/>
                </a:lnTo>
                <a:lnTo>
                  <a:pt x="128358" y="113409"/>
                </a:lnTo>
                <a:lnTo>
                  <a:pt x="103682" y="71107"/>
                </a:lnTo>
                <a:lnTo>
                  <a:pt x="156933" y="71107"/>
                </a:lnTo>
                <a:lnTo>
                  <a:pt x="156933" y="56705"/>
                </a:lnTo>
                <a:close/>
              </a:path>
              <a:path w="257175" h="814704">
                <a:moveTo>
                  <a:pt x="156933" y="71107"/>
                </a:moveTo>
                <a:lnTo>
                  <a:pt x="153035" y="71107"/>
                </a:lnTo>
                <a:lnTo>
                  <a:pt x="128358" y="113409"/>
                </a:lnTo>
                <a:lnTo>
                  <a:pt x="156933" y="162394"/>
                </a:lnTo>
                <a:lnTo>
                  <a:pt x="156933" y="71107"/>
                </a:lnTo>
                <a:close/>
              </a:path>
              <a:path w="257175" h="814704">
                <a:moveTo>
                  <a:pt x="153035" y="71107"/>
                </a:moveTo>
                <a:lnTo>
                  <a:pt x="103682" y="71107"/>
                </a:lnTo>
                <a:lnTo>
                  <a:pt x="128358" y="113409"/>
                </a:lnTo>
                <a:lnTo>
                  <a:pt x="153035" y="71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9F7F169-ADAF-463D-A9D0-B1C99FD7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80"/>
            <a:ext cx="9144000" cy="47316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190500"/>
            <a:ext cx="6553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43224" y="3441594"/>
            <a:ext cx="2784475" cy="1418978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 marR="260350">
              <a:lnSpc>
                <a:spcPct val="100000"/>
              </a:lnSpc>
              <a:spcBef>
                <a:spcPts val="265"/>
              </a:spcBef>
            </a:pPr>
            <a:r>
              <a:rPr lang="pt-BR" sz="1800" spc="-5" dirty="0">
                <a:latin typeface="Calibri Light"/>
                <a:cs typeface="Calibri Light"/>
              </a:rPr>
              <a:t>Clique em Mostrar ROI para exibir uma região de interesse (ROI) no visualizador 3D e marque a opção Habilitar.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836545"/>
            <a:ext cx="347345" cy="516255"/>
          </a:xfrm>
          <a:custGeom>
            <a:avLst/>
            <a:gdLst/>
            <a:ahLst/>
            <a:cxnLst/>
            <a:rect l="l" t="t" r="r" b="b"/>
            <a:pathLst>
              <a:path w="347345" h="516254">
                <a:moveTo>
                  <a:pt x="285467" y="95301"/>
                </a:moveTo>
                <a:lnTo>
                  <a:pt x="234897" y="120974"/>
                </a:lnTo>
                <a:lnTo>
                  <a:pt x="0" y="485051"/>
                </a:lnTo>
                <a:lnTo>
                  <a:pt x="48018" y="516039"/>
                </a:lnTo>
                <a:lnTo>
                  <a:pt x="282920" y="151956"/>
                </a:lnTo>
                <a:lnTo>
                  <a:pt x="285467" y="95301"/>
                </a:lnTo>
                <a:close/>
              </a:path>
              <a:path w="347345" h="516254">
                <a:moveTo>
                  <a:pt x="345505" y="32156"/>
                </a:moveTo>
                <a:lnTo>
                  <a:pt x="292201" y="32156"/>
                </a:lnTo>
                <a:lnTo>
                  <a:pt x="340220" y="63144"/>
                </a:lnTo>
                <a:lnTo>
                  <a:pt x="282920" y="151956"/>
                </a:lnTo>
                <a:lnTo>
                  <a:pt x="278752" y="244652"/>
                </a:lnTo>
                <a:lnTo>
                  <a:pt x="280494" y="255868"/>
                </a:lnTo>
                <a:lnTo>
                  <a:pt x="286204" y="265217"/>
                </a:lnTo>
                <a:lnTo>
                  <a:pt x="295004" y="271741"/>
                </a:lnTo>
                <a:lnTo>
                  <a:pt x="306019" y="274485"/>
                </a:lnTo>
                <a:lnTo>
                  <a:pt x="317229" y="272742"/>
                </a:lnTo>
                <a:lnTo>
                  <a:pt x="326577" y="267033"/>
                </a:lnTo>
                <a:lnTo>
                  <a:pt x="333101" y="258233"/>
                </a:lnTo>
                <a:lnTo>
                  <a:pt x="335838" y="247218"/>
                </a:lnTo>
                <a:lnTo>
                  <a:pt x="345505" y="32156"/>
                </a:lnTo>
                <a:close/>
              </a:path>
              <a:path w="347345" h="516254">
                <a:moveTo>
                  <a:pt x="346951" y="0"/>
                </a:moveTo>
                <a:lnTo>
                  <a:pt x="126288" y="112014"/>
                </a:lnTo>
                <a:lnTo>
                  <a:pt x="117386" y="119054"/>
                </a:lnTo>
                <a:lnTo>
                  <a:pt x="112056" y="128627"/>
                </a:lnTo>
                <a:lnTo>
                  <a:pt x="110706" y="139497"/>
                </a:lnTo>
                <a:lnTo>
                  <a:pt x="113741" y="150431"/>
                </a:lnTo>
                <a:lnTo>
                  <a:pt x="120776" y="159332"/>
                </a:lnTo>
                <a:lnTo>
                  <a:pt x="130349" y="164658"/>
                </a:lnTo>
                <a:lnTo>
                  <a:pt x="141223" y="166008"/>
                </a:lnTo>
                <a:lnTo>
                  <a:pt x="152158" y="162979"/>
                </a:lnTo>
                <a:lnTo>
                  <a:pt x="234897" y="120974"/>
                </a:lnTo>
                <a:lnTo>
                  <a:pt x="292201" y="32156"/>
                </a:lnTo>
                <a:lnTo>
                  <a:pt x="345505" y="32156"/>
                </a:lnTo>
                <a:lnTo>
                  <a:pt x="346951" y="0"/>
                </a:lnTo>
                <a:close/>
              </a:path>
              <a:path w="347345" h="516254">
                <a:moveTo>
                  <a:pt x="314223" y="46367"/>
                </a:moveTo>
                <a:lnTo>
                  <a:pt x="287667" y="46367"/>
                </a:lnTo>
                <a:lnTo>
                  <a:pt x="329145" y="73126"/>
                </a:lnTo>
                <a:lnTo>
                  <a:pt x="285467" y="95301"/>
                </a:lnTo>
                <a:lnTo>
                  <a:pt x="282920" y="151956"/>
                </a:lnTo>
                <a:lnTo>
                  <a:pt x="340220" y="63144"/>
                </a:lnTo>
                <a:lnTo>
                  <a:pt x="314223" y="46367"/>
                </a:lnTo>
                <a:close/>
              </a:path>
              <a:path w="347345" h="516254">
                <a:moveTo>
                  <a:pt x="292201" y="32156"/>
                </a:moveTo>
                <a:lnTo>
                  <a:pt x="234897" y="120974"/>
                </a:lnTo>
                <a:lnTo>
                  <a:pt x="285467" y="95301"/>
                </a:lnTo>
                <a:lnTo>
                  <a:pt x="287667" y="46367"/>
                </a:lnTo>
                <a:lnTo>
                  <a:pt x="314223" y="46367"/>
                </a:lnTo>
                <a:lnTo>
                  <a:pt x="292201" y="32156"/>
                </a:lnTo>
                <a:close/>
              </a:path>
              <a:path w="347345" h="516254">
                <a:moveTo>
                  <a:pt x="287667" y="46367"/>
                </a:moveTo>
                <a:lnTo>
                  <a:pt x="285467" y="95301"/>
                </a:lnTo>
                <a:lnTo>
                  <a:pt x="329145" y="73126"/>
                </a:lnTo>
                <a:lnTo>
                  <a:pt x="287667" y="463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DC10AAF-600F-454F-824C-B20FF1C39095}"/>
              </a:ext>
            </a:extLst>
          </p:cNvPr>
          <p:cNvSpPr/>
          <p:nvPr/>
        </p:nvSpPr>
        <p:spPr>
          <a:xfrm>
            <a:off x="1657873" y="2858784"/>
            <a:ext cx="180975" cy="595256"/>
          </a:xfrm>
          <a:custGeom>
            <a:avLst/>
            <a:gdLst/>
            <a:ahLst/>
            <a:cxnLst/>
            <a:rect l="l" t="t" r="r" b="b"/>
            <a:pathLst>
              <a:path w="257175" h="814704">
                <a:moveTo>
                  <a:pt x="128358" y="113409"/>
                </a:moveTo>
                <a:lnTo>
                  <a:pt x="99783" y="162394"/>
                </a:lnTo>
                <a:lnTo>
                  <a:pt x="99783" y="814349"/>
                </a:lnTo>
                <a:lnTo>
                  <a:pt x="156933" y="814349"/>
                </a:lnTo>
                <a:lnTo>
                  <a:pt x="156933" y="162394"/>
                </a:lnTo>
                <a:lnTo>
                  <a:pt x="128358" y="113409"/>
                </a:lnTo>
                <a:close/>
              </a:path>
              <a:path w="257175" h="814704">
                <a:moveTo>
                  <a:pt x="128358" y="0"/>
                </a:moveTo>
                <a:lnTo>
                  <a:pt x="3670" y="213753"/>
                </a:lnTo>
                <a:lnTo>
                  <a:pt x="0" y="224495"/>
                </a:lnTo>
                <a:lnTo>
                  <a:pt x="711" y="235426"/>
                </a:lnTo>
                <a:lnTo>
                  <a:pt x="5470" y="245289"/>
                </a:lnTo>
                <a:lnTo>
                  <a:pt x="13944" y="252831"/>
                </a:lnTo>
                <a:lnTo>
                  <a:pt x="24686" y="256501"/>
                </a:lnTo>
                <a:lnTo>
                  <a:pt x="35617" y="255790"/>
                </a:lnTo>
                <a:lnTo>
                  <a:pt x="45480" y="251031"/>
                </a:lnTo>
                <a:lnTo>
                  <a:pt x="53022" y="242557"/>
                </a:lnTo>
                <a:lnTo>
                  <a:pt x="99783" y="162394"/>
                </a:lnTo>
                <a:lnTo>
                  <a:pt x="99783" y="56705"/>
                </a:lnTo>
                <a:lnTo>
                  <a:pt x="161436" y="56705"/>
                </a:lnTo>
                <a:lnTo>
                  <a:pt x="128358" y="0"/>
                </a:lnTo>
                <a:close/>
              </a:path>
              <a:path w="257175" h="814704">
                <a:moveTo>
                  <a:pt x="161436" y="56705"/>
                </a:moveTo>
                <a:lnTo>
                  <a:pt x="156933" y="56705"/>
                </a:lnTo>
                <a:lnTo>
                  <a:pt x="156933" y="162394"/>
                </a:lnTo>
                <a:lnTo>
                  <a:pt x="203695" y="242557"/>
                </a:lnTo>
                <a:lnTo>
                  <a:pt x="211237" y="251031"/>
                </a:lnTo>
                <a:lnTo>
                  <a:pt x="221100" y="255790"/>
                </a:lnTo>
                <a:lnTo>
                  <a:pt x="232030" y="256501"/>
                </a:lnTo>
                <a:lnTo>
                  <a:pt x="242773" y="252831"/>
                </a:lnTo>
                <a:lnTo>
                  <a:pt x="251247" y="245289"/>
                </a:lnTo>
                <a:lnTo>
                  <a:pt x="256006" y="235426"/>
                </a:lnTo>
                <a:lnTo>
                  <a:pt x="256717" y="224495"/>
                </a:lnTo>
                <a:lnTo>
                  <a:pt x="253047" y="213753"/>
                </a:lnTo>
                <a:lnTo>
                  <a:pt x="161436" y="56705"/>
                </a:lnTo>
                <a:close/>
              </a:path>
              <a:path w="257175" h="814704">
                <a:moveTo>
                  <a:pt x="156933" y="56705"/>
                </a:moveTo>
                <a:lnTo>
                  <a:pt x="99783" y="56705"/>
                </a:lnTo>
                <a:lnTo>
                  <a:pt x="99783" y="162394"/>
                </a:lnTo>
                <a:lnTo>
                  <a:pt x="128358" y="113409"/>
                </a:lnTo>
                <a:lnTo>
                  <a:pt x="103682" y="71107"/>
                </a:lnTo>
                <a:lnTo>
                  <a:pt x="156933" y="71107"/>
                </a:lnTo>
                <a:lnTo>
                  <a:pt x="156933" y="56705"/>
                </a:lnTo>
                <a:close/>
              </a:path>
              <a:path w="257175" h="814704">
                <a:moveTo>
                  <a:pt x="156933" y="71107"/>
                </a:moveTo>
                <a:lnTo>
                  <a:pt x="153035" y="71107"/>
                </a:lnTo>
                <a:lnTo>
                  <a:pt x="128358" y="113409"/>
                </a:lnTo>
                <a:lnTo>
                  <a:pt x="156933" y="162394"/>
                </a:lnTo>
                <a:lnTo>
                  <a:pt x="156933" y="71107"/>
                </a:lnTo>
                <a:close/>
              </a:path>
              <a:path w="257175" h="814704">
                <a:moveTo>
                  <a:pt x="153035" y="71107"/>
                </a:moveTo>
                <a:lnTo>
                  <a:pt x="103682" y="71107"/>
                </a:lnTo>
                <a:lnTo>
                  <a:pt x="128358" y="113409"/>
                </a:lnTo>
                <a:lnTo>
                  <a:pt x="153035" y="71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606540" y="6386846"/>
            <a:ext cx="19240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800" dirty="0">
                <a:latin typeface="Calibri"/>
                <a:cs typeface="Calibri"/>
              </a:rPr>
              <a:t>3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88209"/>
            <a:ext cx="6553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Objetivos de </a:t>
            </a:r>
            <a:r>
              <a:rPr lang="es-MX" spc="-5" dirty="0" err="1"/>
              <a:t>aprendizagem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0284"/>
            <a:ext cx="8074660" cy="341183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pt-BR" sz="3200" spc="-5" dirty="0">
                <a:latin typeface="Calibri Light"/>
                <a:cs typeface="Calibri Light"/>
              </a:rPr>
              <a:t>Ao seguir este tutorial, você será capaz de:</a:t>
            </a:r>
            <a:endParaRPr lang="es-MX" sz="3200" spc="-5" dirty="0">
              <a:latin typeface="Calibri Light"/>
              <a:cs typeface="Calibri Light"/>
            </a:endParaRPr>
          </a:p>
          <a:p>
            <a:pPr marL="469900" indent="-457200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</a:pPr>
            <a:r>
              <a:rPr lang="pt-BR" sz="3200" spc="-5" dirty="0">
                <a:latin typeface="Calibri Light"/>
                <a:cs typeface="Calibri Light"/>
              </a:rPr>
              <a:t>Carregar e visualizar imagens DICOM no </a:t>
            </a:r>
            <a:r>
              <a:rPr lang="pt-BR" sz="3200" i="1" spc="-5" dirty="0" err="1">
                <a:latin typeface="Calibri Light"/>
                <a:cs typeface="Calibri Light"/>
              </a:rPr>
              <a:t>Slicer</a:t>
            </a:r>
            <a:r>
              <a:rPr lang="pt-BR" sz="3200" i="1" spc="-5" dirty="0">
                <a:latin typeface="Calibri Light"/>
                <a:cs typeface="Calibri Light"/>
              </a:rPr>
              <a:t>;</a:t>
            </a:r>
            <a:r>
              <a:rPr lang="pt-BR" sz="3200" spc="-5" dirty="0">
                <a:latin typeface="Calibri Light"/>
                <a:cs typeface="Calibri Light"/>
              </a:rPr>
              <a:t> </a:t>
            </a:r>
          </a:p>
          <a:p>
            <a:pPr marL="469900" indent="-457200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</a:pPr>
            <a:r>
              <a:rPr lang="pt-BR" sz="3200" spc="-5" dirty="0">
                <a:latin typeface="Calibri Light"/>
                <a:cs typeface="Calibri Light"/>
              </a:rPr>
              <a:t>Renderizar volumes de dados de TC;</a:t>
            </a:r>
          </a:p>
          <a:p>
            <a:pPr marL="469900" indent="-457200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</a:pPr>
            <a:r>
              <a:rPr lang="pt-BR" sz="3200" spc="-5" dirty="0">
                <a:latin typeface="Calibri Light"/>
                <a:cs typeface="Calibri Light"/>
              </a:rPr>
              <a:t>Carregar e visualizar modelos 3D reconstruídos a partir de dados de ressonância magnética.</a:t>
            </a:r>
            <a:endParaRPr lang="es-MX" sz="3200" spc="-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EB9E92C-3367-458A-B81E-729624D0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21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217626"/>
            <a:ext cx="6553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43224" y="3699720"/>
            <a:ext cx="2826385" cy="2051844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263525">
              <a:lnSpc>
                <a:spcPct val="99500"/>
              </a:lnSpc>
              <a:spcBef>
                <a:spcPts val="280"/>
              </a:spcBef>
            </a:pPr>
            <a:r>
              <a:rPr lang="pt-BR" sz="1800" spc="-30" dirty="0">
                <a:latin typeface="Calibri Light"/>
                <a:cs typeface="Calibri Light"/>
              </a:rPr>
              <a:t>Desative a visibilidade dos cortes axial, sagital e coronal no visualizador 2D. </a:t>
            </a:r>
          </a:p>
          <a:p>
            <a:pPr marL="91440" marR="263525">
              <a:lnSpc>
                <a:spcPct val="99500"/>
              </a:lnSpc>
              <a:spcBef>
                <a:spcPts val="280"/>
              </a:spcBef>
            </a:pPr>
            <a:endParaRPr lang="pt-BR" spc="-30" dirty="0">
              <a:latin typeface="Calibri Light"/>
              <a:cs typeface="Calibri Light"/>
            </a:endParaRPr>
          </a:p>
          <a:p>
            <a:pPr marL="91440" marR="263525">
              <a:lnSpc>
                <a:spcPct val="99500"/>
              </a:lnSpc>
              <a:spcBef>
                <a:spcPts val="280"/>
              </a:spcBef>
            </a:pPr>
            <a:r>
              <a:rPr lang="pt-BR" sz="1800" spc="-30" dirty="0">
                <a:latin typeface="Calibri Light"/>
                <a:cs typeface="Calibri Light"/>
              </a:rPr>
              <a:t>Posicione a ROI ao redor do rim esquerdo usando as alças de cor.</a:t>
            </a:r>
            <a:endParaRPr lang="es-MX" sz="1800" spc="-3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0258" y="3886200"/>
            <a:ext cx="847725" cy="328295"/>
          </a:xfrm>
          <a:custGeom>
            <a:avLst/>
            <a:gdLst/>
            <a:ahLst/>
            <a:cxnLst/>
            <a:rect l="l" t="t" r="r" b="b"/>
            <a:pathLst>
              <a:path w="847725" h="328295">
                <a:moveTo>
                  <a:pt x="683247" y="79045"/>
                </a:moveTo>
                <a:lnTo>
                  <a:pt x="0" y="272912"/>
                </a:lnTo>
                <a:lnTo>
                  <a:pt x="15595" y="327890"/>
                </a:lnTo>
                <a:lnTo>
                  <a:pt x="698848" y="134022"/>
                </a:lnTo>
                <a:lnTo>
                  <a:pt x="738172" y="93163"/>
                </a:lnTo>
                <a:lnTo>
                  <a:pt x="683247" y="79045"/>
                </a:lnTo>
                <a:close/>
              </a:path>
              <a:path w="847725" h="328295">
                <a:moveTo>
                  <a:pt x="800551" y="50192"/>
                </a:moveTo>
                <a:lnTo>
                  <a:pt x="784936" y="50192"/>
                </a:lnTo>
                <a:lnTo>
                  <a:pt x="800531" y="105170"/>
                </a:lnTo>
                <a:lnTo>
                  <a:pt x="698848" y="134022"/>
                </a:lnTo>
                <a:lnTo>
                  <a:pt x="634504" y="200877"/>
                </a:lnTo>
                <a:lnTo>
                  <a:pt x="628408" y="210453"/>
                </a:lnTo>
                <a:lnTo>
                  <a:pt x="626524" y="221245"/>
                </a:lnTo>
                <a:lnTo>
                  <a:pt x="628823" y="231956"/>
                </a:lnTo>
                <a:lnTo>
                  <a:pt x="635279" y="241289"/>
                </a:lnTo>
                <a:lnTo>
                  <a:pt x="644849" y="247379"/>
                </a:lnTo>
                <a:lnTo>
                  <a:pt x="655640" y="249264"/>
                </a:lnTo>
                <a:lnTo>
                  <a:pt x="666351" y="246968"/>
                </a:lnTo>
                <a:lnTo>
                  <a:pt x="675678" y="240514"/>
                </a:lnTo>
                <a:lnTo>
                  <a:pt x="847293" y="62206"/>
                </a:lnTo>
                <a:lnTo>
                  <a:pt x="800551" y="50192"/>
                </a:lnTo>
                <a:close/>
              </a:path>
              <a:path w="847725" h="328295">
                <a:moveTo>
                  <a:pt x="738172" y="93163"/>
                </a:moveTo>
                <a:lnTo>
                  <a:pt x="698848" y="134022"/>
                </a:lnTo>
                <a:lnTo>
                  <a:pt x="799860" y="105360"/>
                </a:lnTo>
                <a:lnTo>
                  <a:pt x="785622" y="105360"/>
                </a:lnTo>
                <a:lnTo>
                  <a:pt x="738172" y="93163"/>
                </a:lnTo>
                <a:close/>
              </a:path>
              <a:path w="847725" h="328295">
                <a:moveTo>
                  <a:pt x="772147" y="57862"/>
                </a:moveTo>
                <a:lnTo>
                  <a:pt x="738172" y="93163"/>
                </a:lnTo>
                <a:lnTo>
                  <a:pt x="785622" y="105360"/>
                </a:lnTo>
                <a:lnTo>
                  <a:pt x="772147" y="57862"/>
                </a:lnTo>
                <a:close/>
              </a:path>
              <a:path w="847725" h="328295">
                <a:moveTo>
                  <a:pt x="787112" y="57862"/>
                </a:moveTo>
                <a:lnTo>
                  <a:pt x="772147" y="57862"/>
                </a:lnTo>
                <a:lnTo>
                  <a:pt x="785622" y="105360"/>
                </a:lnTo>
                <a:lnTo>
                  <a:pt x="799860" y="105360"/>
                </a:lnTo>
                <a:lnTo>
                  <a:pt x="800531" y="105170"/>
                </a:lnTo>
                <a:lnTo>
                  <a:pt x="787112" y="57862"/>
                </a:lnTo>
                <a:close/>
              </a:path>
              <a:path w="847725" h="328295">
                <a:moveTo>
                  <a:pt x="784936" y="50192"/>
                </a:moveTo>
                <a:lnTo>
                  <a:pt x="683247" y="79045"/>
                </a:lnTo>
                <a:lnTo>
                  <a:pt x="738172" y="93163"/>
                </a:lnTo>
                <a:lnTo>
                  <a:pt x="772147" y="57862"/>
                </a:lnTo>
                <a:lnTo>
                  <a:pt x="787112" y="57862"/>
                </a:lnTo>
                <a:lnTo>
                  <a:pt x="784936" y="50192"/>
                </a:lnTo>
                <a:close/>
              </a:path>
              <a:path w="847725" h="328295">
                <a:moveTo>
                  <a:pt x="596277" y="0"/>
                </a:moveTo>
                <a:lnTo>
                  <a:pt x="585955" y="3667"/>
                </a:lnTo>
                <a:lnTo>
                  <a:pt x="577763" y="10937"/>
                </a:lnTo>
                <a:lnTo>
                  <a:pt x="572820" y="21147"/>
                </a:lnTo>
                <a:lnTo>
                  <a:pt x="572222" y="32481"/>
                </a:lnTo>
                <a:lnTo>
                  <a:pt x="575891" y="42803"/>
                </a:lnTo>
                <a:lnTo>
                  <a:pt x="583164" y="50997"/>
                </a:lnTo>
                <a:lnTo>
                  <a:pt x="593382" y="55945"/>
                </a:lnTo>
                <a:lnTo>
                  <a:pt x="683247" y="79045"/>
                </a:lnTo>
                <a:lnTo>
                  <a:pt x="784936" y="50192"/>
                </a:lnTo>
                <a:lnTo>
                  <a:pt x="800551" y="50192"/>
                </a:lnTo>
                <a:lnTo>
                  <a:pt x="607606" y="598"/>
                </a:lnTo>
                <a:lnTo>
                  <a:pt x="5962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1B6C03-8338-4DFF-9117-DACE04EF7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951"/>
            <a:ext cx="9144000" cy="4722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90500"/>
            <a:ext cx="67817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38100" y="3708021"/>
            <a:ext cx="2988310" cy="858568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50165" rIns="0" bIns="0" rtlCol="0">
            <a:spAutoFit/>
          </a:bodyPr>
          <a:lstStyle/>
          <a:p>
            <a:pPr marL="91440" marR="265430">
              <a:lnSpc>
                <a:spcPts val="2090"/>
              </a:lnSpc>
              <a:spcBef>
                <a:spcPts val="395"/>
              </a:spcBef>
            </a:pPr>
            <a:r>
              <a:rPr lang="pt-BR" sz="1800" spc="-5" dirty="0">
                <a:latin typeface="Calibri Light"/>
                <a:cs typeface="Calibri Light"/>
              </a:rPr>
              <a:t>Clique no ícone do olho para exibir a imagem renderizada do volume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" y="1981200"/>
            <a:ext cx="390525" cy="741045"/>
          </a:xfrm>
          <a:custGeom>
            <a:avLst/>
            <a:gdLst/>
            <a:ahLst/>
            <a:cxnLst/>
            <a:rect l="l" t="t" r="r" b="b"/>
            <a:pathLst>
              <a:path w="390525" h="741044">
                <a:moveTo>
                  <a:pt x="70141" y="102637"/>
                </a:moveTo>
                <a:lnTo>
                  <a:pt x="65127" y="159116"/>
                </a:lnTo>
                <a:lnTo>
                  <a:pt x="338620" y="740740"/>
                </a:lnTo>
                <a:lnTo>
                  <a:pt x="390334" y="716419"/>
                </a:lnTo>
                <a:lnTo>
                  <a:pt x="116849" y="134811"/>
                </a:lnTo>
                <a:lnTo>
                  <a:pt x="70141" y="102637"/>
                </a:lnTo>
                <a:close/>
              </a:path>
              <a:path w="390525" h="741044">
                <a:moveTo>
                  <a:pt x="21882" y="0"/>
                </a:moveTo>
                <a:lnTo>
                  <a:pt x="0" y="246507"/>
                </a:lnTo>
                <a:lnTo>
                  <a:pt x="1253" y="257780"/>
                </a:lnTo>
                <a:lnTo>
                  <a:pt x="6551" y="267368"/>
                </a:lnTo>
                <a:lnTo>
                  <a:pt x="15057" y="274272"/>
                </a:lnTo>
                <a:lnTo>
                  <a:pt x="25933" y="277495"/>
                </a:lnTo>
                <a:lnTo>
                  <a:pt x="37213" y="276241"/>
                </a:lnTo>
                <a:lnTo>
                  <a:pt x="46804" y="270943"/>
                </a:lnTo>
                <a:lnTo>
                  <a:pt x="53706" y="262437"/>
                </a:lnTo>
                <a:lnTo>
                  <a:pt x="56921" y="251561"/>
                </a:lnTo>
                <a:lnTo>
                  <a:pt x="65127" y="159116"/>
                </a:lnTo>
                <a:lnTo>
                  <a:pt x="20154" y="63474"/>
                </a:lnTo>
                <a:lnTo>
                  <a:pt x="71869" y="39154"/>
                </a:lnTo>
                <a:lnTo>
                  <a:pt x="78725" y="39154"/>
                </a:lnTo>
                <a:lnTo>
                  <a:pt x="21882" y="0"/>
                </a:lnTo>
                <a:close/>
              </a:path>
              <a:path w="390525" h="741044">
                <a:moveTo>
                  <a:pt x="78725" y="39154"/>
                </a:moveTo>
                <a:lnTo>
                  <a:pt x="71869" y="39154"/>
                </a:lnTo>
                <a:lnTo>
                  <a:pt x="116849" y="134811"/>
                </a:lnTo>
                <a:lnTo>
                  <a:pt x="193268" y="187452"/>
                </a:lnTo>
                <a:lnTo>
                  <a:pt x="203699" y="191905"/>
                </a:lnTo>
                <a:lnTo>
                  <a:pt x="214652" y="192012"/>
                </a:lnTo>
                <a:lnTo>
                  <a:pt x="224847" y="188007"/>
                </a:lnTo>
                <a:lnTo>
                  <a:pt x="233006" y="180124"/>
                </a:lnTo>
                <a:lnTo>
                  <a:pt x="237468" y="169685"/>
                </a:lnTo>
                <a:lnTo>
                  <a:pt x="237578" y="158730"/>
                </a:lnTo>
                <a:lnTo>
                  <a:pt x="233574" y="148538"/>
                </a:lnTo>
                <a:lnTo>
                  <a:pt x="225691" y="140385"/>
                </a:lnTo>
                <a:lnTo>
                  <a:pt x="78725" y="39154"/>
                </a:lnTo>
                <a:close/>
              </a:path>
              <a:path w="390525" h="741044">
                <a:moveTo>
                  <a:pt x="71869" y="39154"/>
                </a:moveTo>
                <a:lnTo>
                  <a:pt x="20154" y="63474"/>
                </a:lnTo>
                <a:lnTo>
                  <a:pt x="65127" y="159116"/>
                </a:lnTo>
                <a:lnTo>
                  <a:pt x="70141" y="102637"/>
                </a:lnTo>
                <a:lnTo>
                  <a:pt x="29806" y="74853"/>
                </a:lnTo>
                <a:lnTo>
                  <a:pt x="74472" y="53848"/>
                </a:lnTo>
                <a:lnTo>
                  <a:pt x="78778" y="53848"/>
                </a:lnTo>
                <a:lnTo>
                  <a:pt x="71869" y="39154"/>
                </a:lnTo>
                <a:close/>
              </a:path>
              <a:path w="390525" h="741044">
                <a:moveTo>
                  <a:pt x="78778" y="53848"/>
                </a:moveTo>
                <a:lnTo>
                  <a:pt x="74472" y="53848"/>
                </a:lnTo>
                <a:lnTo>
                  <a:pt x="70141" y="102637"/>
                </a:lnTo>
                <a:lnTo>
                  <a:pt x="116849" y="134811"/>
                </a:lnTo>
                <a:lnTo>
                  <a:pt x="78778" y="53848"/>
                </a:lnTo>
                <a:close/>
              </a:path>
              <a:path w="390525" h="741044">
                <a:moveTo>
                  <a:pt x="74472" y="53848"/>
                </a:moveTo>
                <a:lnTo>
                  <a:pt x="29806" y="74853"/>
                </a:lnTo>
                <a:lnTo>
                  <a:pt x="70141" y="102637"/>
                </a:lnTo>
                <a:lnTo>
                  <a:pt x="74472" y="538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2FF2DC-3432-4ABD-BF61-7B0282BF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039"/>
            <a:ext cx="9144000" cy="4745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90500"/>
            <a:ext cx="66293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3225" y="3699720"/>
            <a:ext cx="2359660" cy="866904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92075">
              <a:lnSpc>
                <a:spcPct val="99500"/>
              </a:lnSpc>
              <a:spcBef>
                <a:spcPts val="280"/>
              </a:spcBef>
            </a:pPr>
            <a:r>
              <a:rPr lang="pt-BR" sz="1800" spc="-5" dirty="0">
                <a:latin typeface="Calibri Light"/>
                <a:cs typeface="Calibri Light"/>
              </a:rPr>
              <a:t>O </a:t>
            </a:r>
            <a:r>
              <a:rPr lang="pt-BR" sz="1800" i="1" spc="-5" dirty="0" err="1">
                <a:latin typeface="Calibri Light"/>
                <a:cs typeface="Calibri Light"/>
              </a:rPr>
              <a:t>Slicer</a:t>
            </a:r>
            <a:r>
              <a:rPr lang="pt-BR" sz="1800" spc="-5" dirty="0">
                <a:latin typeface="Calibri Light"/>
                <a:cs typeface="Calibri Light"/>
              </a:rPr>
              <a:t> exibe a imagem renderizada do volume do rim esquerdo</a:t>
            </a:r>
            <a:endParaRPr sz="1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0BED6A9-740D-40A3-9FC0-CA29B54B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039"/>
            <a:ext cx="9144000" cy="4745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190500"/>
            <a:ext cx="678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3225" y="3699720"/>
            <a:ext cx="2788920" cy="866904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97155">
              <a:lnSpc>
                <a:spcPct val="99500"/>
              </a:lnSpc>
              <a:spcBef>
                <a:spcPts val="280"/>
              </a:spcBef>
            </a:pPr>
            <a:r>
              <a:rPr lang="pt-BR" sz="1800" spc="-5" dirty="0">
                <a:latin typeface="Calibri Light"/>
                <a:cs typeface="Calibri Light"/>
              </a:rPr>
              <a:t>Amplie a ROI para gerar uma imagem renderizada de volume do rim direito</a:t>
            </a:r>
            <a:endParaRPr lang="es-MX" sz="1800" spc="-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5AD4C6D-A919-4A41-9727-E20AE9FF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839200" cy="4745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190500"/>
            <a:ext cx="6629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30" dirty="0" err="1"/>
              <a:t>Renderização</a:t>
            </a:r>
            <a:r>
              <a:rPr lang="es-MX" sz="4400" spc="-30" dirty="0"/>
              <a:t> de </a:t>
            </a:r>
            <a:r>
              <a:rPr lang="es-MX" sz="4400" spc="-30" dirty="0" err="1"/>
              <a:t>volumes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676400" y="1584827"/>
            <a:ext cx="3197642" cy="586058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46990" rIns="0" bIns="0" rtlCol="0">
            <a:spAutoFit/>
          </a:bodyPr>
          <a:lstStyle/>
          <a:p>
            <a:pPr marL="91440" marR="240029">
              <a:lnSpc>
                <a:spcPts val="2110"/>
              </a:lnSpc>
              <a:spcBef>
                <a:spcPts val="370"/>
              </a:spcBef>
            </a:pPr>
            <a:r>
              <a:rPr lang="es-MX" sz="1800" spc="-5" dirty="0">
                <a:latin typeface="Calibri Light"/>
                <a:cs typeface="Calibri Light"/>
              </a:rPr>
              <a:t>Clique em </a:t>
            </a:r>
            <a:r>
              <a:rPr lang="es-MX" sz="1800" spc="-5" dirty="0" err="1">
                <a:latin typeface="Calibri Light"/>
                <a:cs typeface="Calibri Light"/>
              </a:rPr>
              <a:t>Arquivo</a:t>
            </a:r>
            <a:r>
              <a:rPr sz="1800" spc="-5" dirty="0">
                <a:latin typeface="Wingdings"/>
                <a:cs typeface="Wingdings"/>
              </a:rPr>
              <a:t>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MX" sz="1800" spc="-5" dirty="0">
                <a:latin typeface="Calibri Light"/>
                <a:cs typeface="Calibri Light"/>
              </a:rPr>
              <a:t>Fechar cena no </a:t>
            </a:r>
            <a:r>
              <a:rPr lang="es-MX" sz="1800" spc="-5" dirty="0" err="1">
                <a:latin typeface="Calibri Light"/>
                <a:cs typeface="Calibri Light"/>
              </a:rPr>
              <a:t>menu</a:t>
            </a:r>
            <a:r>
              <a:rPr lang="es-MX" sz="1800" spc="-5" dirty="0">
                <a:latin typeface="Calibri Light"/>
                <a:cs typeface="Calibri Light"/>
              </a:rPr>
              <a:t> principal</a:t>
            </a:r>
            <a:endParaRPr sz="18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12ED256-298A-BFAF-2CD8-42B6B62B6A98}"/>
              </a:ext>
            </a:extLst>
          </p:cNvPr>
          <p:cNvSpPr/>
          <p:nvPr/>
        </p:nvSpPr>
        <p:spPr>
          <a:xfrm>
            <a:off x="0" y="1066800"/>
            <a:ext cx="1828800" cy="1602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3900" y="1752600"/>
            <a:ext cx="4308182" cy="361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2019" marR="456565" indent="408940" algn="ctr">
              <a:lnSpc>
                <a:spcPct val="120500"/>
              </a:lnSpc>
              <a:spcBef>
                <a:spcPts val="100"/>
              </a:spcBef>
            </a:pPr>
            <a:r>
              <a:rPr sz="4000" spc="-25" dirty="0"/>
              <a:t>Part</a:t>
            </a:r>
            <a:r>
              <a:rPr lang="es-MX" sz="4000" spc="-25" dirty="0"/>
              <a:t>e</a:t>
            </a:r>
            <a:r>
              <a:rPr sz="4000" spc="-20" dirty="0"/>
              <a:t> </a:t>
            </a:r>
            <a:r>
              <a:rPr sz="4000" dirty="0"/>
              <a:t>3 </a:t>
            </a:r>
            <a:r>
              <a:rPr sz="4000" spc="5" dirty="0"/>
              <a:t> </a:t>
            </a:r>
            <a:br>
              <a:rPr lang="es-MX" sz="4000" spc="-5" dirty="0"/>
            </a:br>
            <a:r>
              <a:rPr lang="es-MX" sz="3900" spc="-5" dirty="0" err="1"/>
              <a:t>Carregamento</a:t>
            </a:r>
            <a:r>
              <a:rPr lang="es-MX" sz="3900" spc="-5" dirty="0"/>
              <a:t> e </a:t>
            </a:r>
            <a:r>
              <a:rPr lang="es-MX" sz="3900" spc="-5" dirty="0" err="1"/>
              <a:t>visualização</a:t>
            </a:r>
            <a:r>
              <a:rPr lang="es-MX" sz="3900" spc="-5" dirty="0"/>
              <a:t> de modelos 3D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78845" cy="63809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847" y="379143"/>
            <a:ext cx="634695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0" dirty="0"/>
              <a:t>Tutorial conjunto de dados</a:t>
            </a:r>
            <a:endParaRPr lang="es-MX"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093327" y="1444424"/>
            <a:ext cx="4610735" cy="42398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462915" indent="-34290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2400" dirty="0">
                <a:latin typeface="Calibri Light"/>
                <a:cs typeface="Calibri Light"/>
              </a:rPr>
              <a:t>O diretório </a:t>
            </a:r>
            <a:r>
              <a:rPr lang="pt-BR" sz="2400" b="1" dirty="0">
                <a:latin typeface="Calibri Light"/>
                <a:cs typeface="Calibri Light"/>
              </a:rPr>
              <a:t>dataset2_Head </a:t>
            </a:r>
            <a:r>
              <a:rPr lang="pt-BR" sz="2400" dirty="0">
                <a:latin typeface="Calibri Light"/>
                <a:cs typeface="Calibri Light"/>
              </a:rPr>
              <a:t>contém a cena do </a:t>
            </a:r>
            <a:r>
              <a:rPr lang="pt-BR" sz="2400" i="1" dirty="0" err="1">
                <a:latin typeface="Calibri Light"/>
                <a:cs typeface="Calibri Light"/>
              </a:rPr>
              <a:t>Slicer</a:t>
            </a:r>
            <a:r>
              <a:rPr lang="pt-BR" sz="2400" dirty="0">
                <a:latin typeface="Calibri Light"/>
                <a:cs typeface="Calibri Light"/>
              </a:rPr>
              <a:t> chamada </a:t>
            </a:r>
            <a:r>
              <a:rPr lang="pt-BR" sz="2400" b="1" dirty="0" err="1">
                <a:latin typeface="Calibri Light"/>
                <a:cs typeface="Calibri Light"/>
              </a:rPr>
              <a:t>Head_scene.mrb</a:t>
            </a:r>
            <a:endParaRPr lang="pt-BR" sz="2400" b="1" dirty="0">
              <a:latin typeface="Calibri Light"/>
              <a:cs typeface="Calibri Light"/>
            </a:endParaRPr>
          </a:p>
          <a:p>
            <a:pPr marL="12700" marR="462915">
              <a:lnSpc>
                <a:spcPct val="100800"/>
              </a:lnSpc>
              <a:spcBef>
                <a:spcPts val="75"/>
              </a:spcBef>
              <a:tabLst>
                <a:tab pos="354965" algn="l"/>
                <a:tab pos="355600" algn="l"/>
              </a:tabLst>
            </a:pPr>
            <a:endParaRPr sz="3300" b="1" dirty="0">
              <a:latin typeface="Calibri Light"/>
              <a:cs typeface="Calibri Light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pt-BR" sz="2400" dirty="0">
                <a:latin typeface="Calibri Light"/>
                <a:cs typeface="Calibri Light"/>
              </a:rPr>
              <a:t>A cena contém modelos 3D do atlas cerebral SPL desenvolvido pelo Departamento de Radiologia do Hospital de Mulheres de </a:t>
            </a:r>
            <a:r>
              <a:rPr lang="pt-BR" sz="2400" dirty="0" err="1">
                <a:latin typeface="Calibri Light"/>
                <a:cs typeface="Calibri Light"/>
              </a:rPr>
              <a:t>Brigham</a:t>
            </a:r>
            <a:r>
              <a:rPr lang="pt-BR" sz="2400" dirty="0">
                <a:latin typeface="Calibri Light"/>
                <a:cs typeface="Calibri Light"/>
              </a:rPr>
              <a:t>, da Faculdade de Medicina de Harvard (NIH P41 RR013218, NIH R01 MH05074)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38" y="1452643"/>
            <a:ext cx="3324482" cy="36998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12" y="5537168"/>
            <a:ext cx="3423018" cy="788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5800" y="458723"/>
            <a:ext cx="3403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/>
              <a:t>Cena </a:t>
            </a:r>
            <a:r>
              <a:rPr lang="es-MX" i="1" spc="-5" dirty="0"/>
              <a:t>Slicer</a:t>
            </a:r>
            <a:endParaRPr i="1"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600751"/>
            <a:ext cx="8229600" cy="1292860"/>
            <a:chOff x="457200" y="1600751"/>
            <a:chExt cx="8229600" cy="1292860"/>
          </a:xfrm>
        </p:grpSpPr>
        <p:sp>
          <p:nvSpPr>
            <p:cNvPr id="4" name="object 4"/>
            <p:cNvSpPr/>
            <p:nvPr/>
          </p:nvSpPr>
          <p:spPr>
            <a:xfrm>
              <a:off x="457200" y="1600751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4" y="0"/>
                  </a:moveTo>
                  <a:lnTo>
                    <a:pt x="129286" y="0"/>
                  </a:lnTo>
                  <a:lnTo>
                    <a:pt x="78963" y="10160"/>
                  </a:lnTo>
                  <a:lnTo>
                    <a:pt x="37868" y="37868"/>
                  </a:lnTo>
                  <a:lnTo>
                    <a:pt x="10160" y="78963"/>
                  </a:lnTo>
                  <a:lnTo>
                    <a:pt x="0" y="129286"/>
                  </a:lnTo>
                  <a:lnTo>
                    <a:pt x="0" y="1163535"/>
                  </a:lnTo>
                  <a:lnTo>
                    <a:pt x="10160" y="1213858"/>
                  </a:lnTo>
                  <a:lnTo>
                    <a:pt x="37868" y="1254953"/>
                  </a:lnTo>
                  <a:lnTo>
                    <a:pt x="78963" y="1282661"/>
                  </a:lnTo>
                  <a:lnTo>
                    <a:pt x="129286" y="1292821"/>
                  </a:lnTo>
                  <a:lnTo>
                    <a:pt x="8100314" y="1292821"/>
                  </a:lnTo>
                  <a:lnTo>
                    <a:pt x="8150636" y="1282661"/>
                  </a:lnTo>
                  <a:lnTo>
                    <a:pt x="8191731" y="1254953"/>
                  </a:lnTo>
                  <a:lnTo>
                    <a:pt x="8219439" y="1213858"/>
                  </a:lnTo>
                  <a:lnTo>
                    <a:pt x="8229600" y="1163535"/>
                  </a:lnTo>
                  <a:lnTo>
                    <a:pt x="8229600" y="129286"/>
                  </a:lnTo>
                  <a:lnTo>
                    <a:pt x="8219439" y="78963"/>
                  </a:lnTo>
                  <a:lnTo>
                    <a:pt x="8191731" y="37868"/>
                  </a:lnTo>
                  <a:lnTo>
                    <a:pt x="8150636" y="10160"/>
                  </a:lnTo>
                  <a:lnTo>
                    <a:pt x="8100314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343" y="1889760"/>
              <a:ext cx="713232" cy="71323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200" y="3216770"/>
            <a:ext cx="8229600" cy="1530645"/>
            <a:chOff x="457200" y="3216771"/>
            <a:chExt cx="8229600" cy="1292860"/>
          </a:xfrm>
        </p:grpSpPr>
        <p:sp>
          <p:nvSpPr>
            <p:cNvPr id="7" name="object 7"/>
            <p:cNvSpPr/>
            <p:nvPr/>
          </p:nvSpPr>
          <p:spPr>
            <a:xfrm>
              <a:off x="457200" y="3216771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4" y="0"/>
                  </a:moveTo>
                  <a:lnTo>
                    <a:pt x="129286" y="0"/>
                  </a:lnTo>
                  <a:lnTo>
                    <a:pt x="78963" y="10160"/>
                  </a:lnTo>
                  <a:lnTo>
                    <a:pt x="37868" y="37868"/>
                  </a:lnTo>
                  <a:lnTo>
                    <a:pt x="10160" y="78963"/>
                  </a:lnTo>
                  <a:lnTo>
                    <a:pt x="0" y="129286"/>
                  </a:lnTo>
                  <a:lnTo>
                    <a:pt x="0" y="1163535"/>
                  </a:lnTo>
                  <a:lnTo>
                    <a:pt x="10160" y="1213858"/>
                  </a:lnTo>
                  <a:lnTo>
                    <a:pt x="37868" y="1254953"/>
                  </a:lnTo>
                  <a:lnTo>
                    <a:pt x="78963" y="1282661"/>
                  </a:lnTo>
                  <a:lnTo>
                    <a:pt x="129286" y="1292821"/>
                  </a:lnTo>
                  <a:lnTo>
                    <a:pt x="8100314" y="1292821"/>
                  </a:lnTo>
                  <a:lnTo>
                    <a:pt x="8150636" y="1282661"/>
                  </a:lnTo>
                  <a:lnTo>
                    <a:pt x="8191731" y="1254953"/>
                  </a:lnTo>
                  <a:lnTo>
                    <a:pt x="8219439" y="1213858"/>
                  </a:lnTo>
                  <a:lnTo>
                    <a:pt x="8229600" y="1163535"/>
                  </a:lnTo>
                  <a:lnTo>
                    <a:pt x="8229600" y="129286"/>
                  </a:lnTo>
                  <a:lnTo>
                    <a:pt x="8219439" y="78963"/>
                  </a:lnTo>
                  <a:lnTo>
                    <a:pt x="8191731" y="37868"/>
                  </a:lnTo>
                  <a:lnTo>
                    <a:pt x="8150636" y="10160"/>
                  </a:lnTo>
                  <a:lnTo>
                    <a:pt x="8100314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343" y="3505199"/>
              <a:ext cx="713232" cy="71628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57200" y="4832791"/>
            <a:ext cx="8229600" cy="1292860"/>
            <a:chOff x="457200" y="4832791"/>
            <a:chExt cx="8229600" cy="1292860"/>
          </a:xfrm>
        </p:grpSpPr>
        <p:sp>
          <p:nvSpPr>
            <p:cNvPr id="10" name="object 10"/>
            <p:cNvSpPr/>
            <p:nvPr/>
          </p:nvSpPr>
          <p:spPr>
            <a:xfrm>
              <a:off x="457200" y="4832791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4" y="0"/>
                  </a:moveTo>
                  <a:lnTo>
                    <a:pt x="129286" y="0"/>
                  </a:lnTo>
                  <a:lnTo>
                    <a:pt x="78963" y="10160"/>
                  </a:lnTo>
                  <a:lnTo>
                    <a:pt x="37868" y="37868"/>
                  </a:lnTo>
                  <a:lnTo>
                    <a:pt x="10160" y="78963"/>
                  </a:lnTo>
                  <a:lnTo>
                    <a:pt x="0" y="129285"/>
                  </a:lnTo>
                  <a:lnTo>
                    <a:pt x="0" y="1163535"/>
                  </a:lnTo>
                  <a:lnTo>
                    <a:pt x="10160" y="1213858"/>
                  </a:lnTo>
                  <a:lnTo>
                    <a:pt x="37868" y="1254953"/>
                  </a:lnTo>
                  <a:lnTo>
                    <a:pt x="78963" y="1282661"/>
                  </a:lnTo>
                  <a:lnTo>
                    <a:pt x="129286" y="1292821"/>
                  </a:lnTo>
                  <a:lnTo>
                    <a:pt x="8100314" y="1292821"/>
                  </a:lnTo>
                  <a:lnTo>
                    <a:pt x="8150636" y="1282661"/>
                  </a:lnTo>
                  <a:lnTo>
                    <a:pt x="8191731" y="1254953"/>
                  </a:lnTo>
                  <a:lnTo>
                    <a:pt x="8219439" y="1213858"/>
                  </a:lnTo>
                  <a:lnTo>
                    <a:pt x="8229600" y="1163535"/>
                  </a:lnTo>
                  <a:lnTo>
                    <a:pt x="8229600" y="129285"/>
                  </a:lnTo>
                  <a:lnTo>
                    <a:pt x="8219439" y="78963"/>
                  </a:lnTo>
                  <a:lnTo>
                    <a:pt x="8191731" y="37868"/>
                  </a:lnTo>
                  <a:lnTo>
                    <a:pt x="8150636" y="10160"/>
                  </a:lnTo>
                  <a:lnTo>
                    <a:pt x="8100314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343" y="5120639"/>
              <a:ext cx="713232" cy="7162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74525" y="1849628"/>
            <a:ext cx="6256655" cy="410323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pt-BR" sz="2400" spc="-5" dirty="0">
                <a:latin typeface="Calibri"/>
                <a:cs typeface="Calibri"/>
              </a:rPr>
              <a:t>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armazena todos os dados carregados em um repositório chamado cena.</a:t>
            </a:r>
          </a:p>
          <a:p>
            <a:pPr marL="12700" marR="5080">
              <a:lnSpc>
                <a:spcPts val="2590"/>
              </a:lnSpc>
              <a:spcBef>
                <a:spcPts val="425"/>
              </a:spcBef>
            </a:pPr>
            <a:endParaRPr lang="en-US" sz="2900" dirty="0">
              <a:latin typeface="Calibri"/>
              <a:cs typeface="Calibri"/>
            </a:endParaRPr>
          </a:p>
          <a:p>
            <a:pPr marL="12700" marR="207645">
              <a:lnSpc>
                <a:spcPct val="92100"/>
              </a:lnSpc>
              <a:spcBef>
                <a:spcPts val="2580"/>
              </a:spcBef>
            </a:pPr>
            <a:r>
              <a:rPr lang="pt-BR" sz="2400" spc="-10" dirty="0">
                <a:latin typeface="Calibri"/>
                <a:cs typeface="Calibri"/>
              </a:rPr>
              <a:t>Cada conjunto de dados, como um volume de imagem, modelo de superfície ou conjunto de pontos, é representado como um nó em uma cena do </a:t>
            </a:r>
            <a:r>
              <a:rPr lang="pt-BR" sz="2400" i="1" spc="-10" dirty="0" err="1">
                <a:latin typeface="Calibri"/>
                <a:cs typeface="Calibri"/>
              </a:rPr>
              <a:t>Slicer</a:t>
            </a:r>
            <a:r>
              <a:rPr lang="pt-BR" sz="2400" spc="-10" dirty="0">
                <a:latin typeface="Calibri"/>
                <a:cs typeface="Calibri"/>
              </a:rPr>
              <a:t>.</a:t>
            </a:r>
          </a:p>
          <a:p>
            <a:pPr marL="12700" marR="207645">
              <a:lnSpc>
                <a:spcPct val="92100"/>
              </a:lnSpc>
              <a:spcBef>
                <a:spcPts val="2580"/>
              </a:spcBef>
            </a:pPr>
            <a:endParaRPr sz="2150" dirty="0">
              <a:latin typeface="Calibri"/>
              <a:cs typeface="Calibri"/>
            </a:endParaRPr>
          </a:p>
          <a:p>
            <a:pPr marL="12700" marR="154940">
              <a:lnSpc>
                <a:spcPts val="2590"/>
              </a:lnSpc>
            </a:pPr>
            <a:r>
              <a:rPr lang="pt-BR" sz="2400" spc="-5" dirty="0">
                <a:latin typeface="Calibri"/>
                <a:cs typeface="Calibri"/>
              </a:rPr>
              <a:t>Todos os módulos do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 operam com os dados armazenados em uma cena do </a:t>
            </a:r>
            <a:r>
              <a:rPr lang="pt-BR" sz="2400" i="1" spc="-5" dirty="0" err="1">
                <a:latin typeface="Calibri"/>
                <a:cs typeface="Calibri"/>
              </a:rPr>
              <a:t>Slicer</a:t>
            </a:r>
            <a:r>
              <a:rPr lang="pt-BR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B2E747-BFA6-46DC-8559-9FC99148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7411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600" y="4267200"/>
            <a:ext cx="3286125" cy="1264449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3020" rIns="0" bIns="0" rtlCol="0">
            <a:spAutoFit/>
          </a:bodyPr>
          <a:lstStyle/>
          <a:p>
            <a:pPr marL="91440" marR="269240">
              <a:lnSpc>
                <a:spcPct val="100000"/>
              </a:lnSpc>
              <a:spcBef>
                <a:spcPts val="260"/>
              </a:spcBef>
            </a:pPr>
            <a:r>
              <a:rPr lang="pt-BR" sz="2000" spc="-15" dirty="0">
                <a:latin typeface="Calibri Light"/>
                <a:cs typeface="Calibri Light"/>
              </a:rPr>
              <a:t>Arraste e solte o arquivo </a:t>
            </a:r>
            <a:r>
              <a:rPr lang="pt-BR" sz="2000" b="1" spc="-15" dirty="0" err="1">
                <a:latin typeface="Calibri Light"/>
                <a:cs typeface="Calibri Light"/>
              </a:rPr>
              <a:t>Head_Scene.mrb</a:t>
            </a:r>
            <a:r>
              <a:rPr lang="pt-BR" sz="2000" b="1" spc="-15" dirty="0">
                <a:latin typeface="Calibri Light"/>
                <a:cs typeface="Calibri Light"/>
              </a:rPr>
              <a:t> </a:t>
            </a:r>
            <a:r>
              <a:rPr lang="pt-BR" sz="2000" spc="-15" dirty="0">
                <a:latin typeface="Calibri Light"/>
                <a:cs typeface="Calibri Light"/>
              </a:rPr>
              <a:t>localizado no diretório </a:t>
            </a:r>
            <a:r>
              <a:rPr lang="pt-BR" sz="2000" b="1" spc="-15" dirty="0">
                <a:latin typeface="Calibri Light"/>
                <a:cs typeface="Calibri Light"/>
              </a:rPr>
              <a:t>dataset2_Head </a:t>
            </a:r>
            <a:r>
              <a:rPr lang="pt-BR" sz="2000" spc="-15" dirty="0">
                <a:latin typeface="Calibri Light"/>
                <a:cs typeface="Calibri Light"/>
              </a:rPr>
              <a:t>no</a:t>
            </a:r>
            <a:r>
              <a:rPr lang="pt-BR" sz="2000" i="1" spc="-15" dirty="0">
                <a:latin typeface="Calibri Light"/>
                <a:cs typeface="Calibri Light"/>
              </a:rPr>
              <a:t> </a:t>
            </a:r>
            <a:r>
              <a:rPr lang="pt-BR" sz="2000" i="1" spc="-15" dirty="0" err="1">
                <a:latin typeface="Calibri Light"/>
                <a:cs typeface="Calibri Light"/>
              </a:rPr>
              <a:t>Slicer</a:t>
            </a:r>
            <a:endParaRPr lang="es-MX" sz="2000" i="1" spc="-15" dirty="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1143000" y="-374650"/>
            <a:ext cx="9144000" cy="4458335"/>
            <a:chOff x="0" y="1257519"/>
            <a:chExt cx="9144000" cy="4458335"/>
          </a:xfrm>
        </p:grpSpPr>
        <p:sp>
          <p:nvSpPr>
            <p:cNvPr id="6" name="object 6"/>
            <p:cNvSpPr/>
            <p:nvPr/>
          </p:nvSpPr>
          <p:spPr>
            <a:xfrm>
              <a:off x="4724400" y="5365969"/>
              <a:ext cx="696595" cy="349885"/>
            </a:xfrm>
            <a:custGeom>
              <a:avLst/>
              <a:gdLst/>
              <a:ahLst/>
              <a:cxnLst/>
              <a:rect l="l" t="t" r="r" b="b"/>
              <a:pathLst>
                <a:path w="696595" h="349885">
                  <a:moveTo>
                    <a:pt x="535610" y="281385"/>
                  </a:moveTo>
                  <a:lnTo>
                    <a:pt x="443522" y="292887"/>
                  </a:lnTo>
                  <a:lnTo>
                    <a:pt x="418719" y="324789"/>
                  </a:lnTo>
                  <a:lnTo>
                    <a:pt x="422324" y="335548"/>
                  </a:lnTo>
                  <a:lnTo>
                    <a:pt x="429525" y="343803"/>
                  </a:lnTo>
                  <a:lnTo>
                    <a:pt x="439294" y="348755"/>
                  </a:lnTo>
                  <a:lnTo>
                    <a:pt x="450608" y="349605"/>
                  </a:lnTo>
                  <a:lnTo>
                    <a:pt x="664260" y="322910"/>
                  </a:lnTo>
                  <a:lnTo>
                    <a:pt x="632802" y="322910"/>
                  </a:lnTo>
                  <a:lnTo>
                    <a:pt x="535610" y="281385"/>
                  </a:lnTo>
                  <a:close/>
                </a:path>
                <a:path w="696595" h="349885">
                  <a:moveTo>
                    <a:pt x="591881" y="274358"/>
                  </a:moveTo>
                  <a:lnTo>
                    <a:pt x="535610" y="281385"/>
                  </a:lnTo>
                  <a:lnTo>
                    <a:pt x="632802" y="322910"/>
                  </a:lnTo>
                  <a:lnTo>
                    <a:pt x="636747" y="313677"/>
                  </a:lnTo>
                  <a:lnTo>
                    <a:pt x="621093" y="313677"/>
                  </a:lnTo>
                  <a:lnTo>
                    <a:pt x="591881" y="274358"/>
                  </a:lnTo>
                  <a:close/>
                </a:path>
                <a:path w="696595" h="349885">
                  <a:moveTo>
                    <a:pt x="529824" y="109034"/>
                  </a:moveTo>
                  <a:lnTo>
                    <a:pt x="518885" y="109533"/>
                  </a:lnTo>
                  <a:lnTo>
                    <a:pt x="508622" y="114363"/>
                  </a:lnTo>
                  <a:lnTo>
                    <a:pt x="501029" y="122805"/>
                  </a:lnTo>
                  <a:lnTo>
                    <a:pt x="497387" y="133138"/>
                  </a:lnTo>
                  <a:lnTo>
                    <a:pt x="497887" y="144079"/>
                  </a:lnTo>
                  <a:lnTo>
                    <a:pt x="502716" y="154343"/>
                  </a:lnTo>
                  <a:lnTo>
                    <a:pt x="558056" y="228830"/>
                  </a:lnTo>
                  <a:lnTo>
                    <a:pt x="655256" y="270357"/>
                  </a:lnTo>
                  <a:lnTo>
                    <a:pt x="632802" y="322910"/>
                  </a:lnTo>
                  <a:lnTo>
                    <a:pt x="664260" y="322910"/>
                  </a:lnTo>
                  <a:lnTo>
                    <a:pt x="696175" y="318922"/>
                  </a:lnTo>
                  <a:lnTo>
                    <a:pt x="548589" y="120269"/>
                  </a:lnTo>
                  <a:lnTo>
                    <a:pt x="540154" y="112675"/>
                  </a:lnTo>
                  <a:lnTo>
                    <a:pt x="529824" y="109034"/>
                  </a:lnTo>
                  <a:close/>
                </a:path>
                <a:path w="696595" h="349885">
                  <a:moveTo>
                    <a:pt x="640486" y="268287"/>
                  </a:moveTo>
                  <a:lnTo>
                    <a:pt x="591881" y="274358"/>
                  </a:lnTo>
                  <a:lnTo>
                    <a:pt x="621093" y="313677"/>
                  </a:lnTo>
                  <a:lnTo>
                    <a:pt x="640486" y="268287"/>
                  </a:lnTo>
                  <a:close/>
                </a:path>
                <a:path w="696595" h="349885">
                  <a:moveTo>
                    <a:pt x="650411" y="268287"/>
                  </a:moveTo>
                  <a:lnTo>
                    <a:pt x="640486" y="268287"/>
                  </a:lnTo>
                  <a:lnTo>
                    <a:pt x="621093" y="313677"/>
                  </a:lnTo>
                  <a:lnTo>
                    <a:pt x="636747" y="313677"/>
                  </a:lnTo>
                  <a:lnTo>
                    <a:pt x="655256" y="270357"/>
                  </a:lnTo>
                  <a:lnTo>
                    <a:pt x="650411" y="268287"/>
                  </a:lnTo>
                  <a:close/>
                </a:path>
                <a:path w="696595" h="349885">
                  <a:moveTo>
                    <a:pt x="22453" y="0"/>
                  </a:moveTo>
                  <a:lnTo>
                    <a:pt x="0" y="52552"/>
                  </a:lnTo>
                  <a:lnTo>
                    <a:pt x="535610" y="281385"/>
                  </a:lnTo>
                  <a:lnTo>
                    <a:pt x="591881" y="274358"/>
                  </a:lnTo>
                  <a:lnTo>
                    <a:pt x="558056" y="228830"/>
                  </a:lnTo>
                  <a:lnTo>
                    <a:pt x="22453" y="0"/>
                  </a:lnTo>
                  <a:close/>
                </a:path>
                <a:path w="696595" h="349885">
                  <a:moveTo>
                    <a:pt x="558056" y="228830"/>
                  </a:moveTo>
                  <a:lnTo>
                    <a:pt x="591881" y="274358"/>
                  </a:lnTo>
                  <a:lnTo>
                    <a:pt x="640486" y="268287"/>
                  </a:lnTo>
                  <a:lnTo>
                    <a:pt x="650411" y="268287"/>
                  </a:lnTo>
                  <a:lnTo>
                    <a:pt x="558056" y="2288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257519"/>
              <a:ext cx="9144000" cy="114935"/>
            </a:xfrm>
            <a:custGeom>
              <a:avLst/>
              <a:gdLst/>
              <a:ahLst/>
              <a:cxnLst/>
              <a:rect l="l" t="t" r="r" b="b"/>
              <a:pathLst>
                <a:path w="9144000" h="114934">
                  <a:moveTo>
                    <a:pt x="9144000" y="0"/>
                  </a:moveTo>
                  <a:lnTo>
                    <a:pt x="0" y="0"/>
                  </a:lnTo>
                  <a:lnTo>
                    <a:pt x="0" y="114515"/>
                  </a:lnTo>
                  <a:lnTo>
                    <a:pt x="9144000" y="11451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192F110D-3BA0-27B1-CBA2-D228CE365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217626"/>
            <a:ext cx="57023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uma</a:t>
            </a:r>
            <a:r>
              <a:rPr lang="es-MX" spc="-5" dirty="0"/>
              <a:t> cena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7497365-ABCF-4F4E-91F4-3258EDAC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569"/>
            <a:ext cx="9144000" cy="47268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7400" y="206652"/>
            <a:ext cx="53213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uma</a:t>
            </a:r>
            <a:r>
              <a:rPr lang="es-MX" spc="-5" dirty="0"/>
              <a:t> cena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4016" y="4449679"/>
            <a:ext cx="2588895" cy="1264448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 marR="135255">
              <a:lnSpc>
                <a:spcPct val="100000"/>
              </a:lnSpc>
              <a:spcBef>
                <a:spcPts val="259"/>
              </a:spcBef>
            </a:pPr>
            <a:r>
              <a:rPr lang="pt-BR" sz="2000" spc="-5" dirty="0">
                <a:latin typeface="Calibri Light"/>
                <a:cs typeface="Calibri Light"/>
              </a:rPr>
              <a:t>O </a:t>
            </a:r>
            <a:r>
              <a:rPr lang="pt-BR" sz="2000" i="1" spc="-5" dirty="0" err="1">
                <a:latin typeface="Calibri Light"/>
                <a:cs typeface="Calibri Light"/>
              </a:rPr>
              <a:t>Slicer</a:t>
            </a:r>
            <a:r>
              <a:rPr lang="pt-BR" sz="2000" spc="-5" dirty="0">
                <a:latin typeface="Calibri Light"/>
                <a:cs typeface="Calibri Light"/>
              </a:rPr>
              <a:t> exibe um modelo de superfície 3D da cabeça e cortes de RM 2D</a:t>
            </a:r>
            <a:endParaRPr sz="2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458723"/>
            <a:ext cx="59435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15" dirty="0" err="1"/>
              <a:t>Materiais</a:t>
            </a:r>
            <a:r>
              <a:rPr lang="es-MX" spc="-15" dirty="0"/>
              <a:t> para os </a:t>
            </a:r>
            <a:r>
              <a:rPr lang="es-MX" spc="-15" dirty="0" err="1"/>
              <a:t>tutoriais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4653280"/>
            <a:ext cx="3359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800" i="1" dirty="0">
                <a:latin typeface="Calibri Light"/>
                <a:cs typeface="Calibri Light"/>
              </a:rPr>
              <a:t>3D </a:t>
            </a:r>
            <a:r>
              <a:rPr lang="es-MX" sz="2800" i="1" dirty="0" err="1">
                <a:latin typeface="Calibri Light"/>
                <a:cs typeface="Calibri Light"/>
              </a:rPr>
              <a:t>Slicer</a:t>
            </a:r>
            <a:r>
              <a:rPr lang="es-MX" sz="2800" i="1" dirty="0">
                <a:latin typeface="Calibri Light"/>
                <a:cs typeface="Calibri Light"/>
              </a:rPr>
              <a:t> </a:t>
            </a:r>
            <a:r>
              <a:rPr lang="es-MX" sz="2800" dirty="0" err="1">
                <a:latin typeface="Calibri Light"/>
                <a:cs typeface="Calibri Light"/>
              </a:rPr>
              <a:t>versão</a:t>
            </a:r>
            <a:r>
              <a:rPr lang="es-MX" sz="2800" dirty="0">
                <a:latin typeface="Calibri Light"/>
                <a:cs typeface="Calibri Light"/>
              </a:rPr>
              <a:t> 5.6.2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5304" y="4653788"/>
            <a:ext cx="3241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spc="-10" dirty="0">
                <a:latin typeface="Calibri Light"/>
                <a:cs typeface="Calibri Light"/>
              </a:rPr>
              <a:t>3DVisualizationDataset.zip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3789" y="2244699"/>
            <a:ext cx="1736944" cy="22306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0081" y="2244699"/>
            <a:ext cx="1878031" cy="22306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7044138-715F-40CA-838B-7843A3DB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97" y="2235907"/>
            <a:ext cx="4173303" cy="21836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67EAEAD-39A3-4E6D-8E64-30DD739A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21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1503" y="171351"/>
            <a:ext cx="6858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modelos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4016" y="4449679"/>
            <a:ext cx="2880360" cy="188000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 marR="108585">
              <a:lnSpc>
                <a:spcPct val="100000"/>
              </a:lnSpc>
              <a:spcBef>
                <a:spcPts val="259"/>
              </a:spcBef>
            </a:pPr>
            <a:r>
              <a:rPr lang="pt-BR" sz="2000" spc="-10" dirty="0">
                <a:latin typeface="Calibri Light"/>
                <a:cs typeface="Calibri Light"/>
              </a:rPr>
              <a:t>Posicione o cursor sobre o ícone de alfinete para revelar o menu de corte e clique no ícone de olho para exibir o corte axial no visualizador 3D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9800" y="1447800"/>
            <a:ext cx="979805" cy="275590"/>
          </a:xfrm>
          <a:custGeom>
            <a:avLst/>
            <a:gdLst/>
            <a:ahLst/>
            <a:cxnLst/>
            <a:rect l="l" t="t" r="r" b="b"/>
            <a:pathLst>
              <a:path w="979804" h="275589">
                <a:moveTo>
                  <a:pt x="814717" y="88754"/>
                </a:moveTo>
                <a:lnTo>
                  <a:pt x="0" y="218803"/>
                </a:lnTo>
                <a:lnTo>
                  <a:pt x="9004" y="275242"/>
                </a:lnTo>
                <a:lnTo>
                  <a:pt x="823712" y="145195"/>
                </a:lnTo>
                <a:lnTo>
                  <a:pt x="867588" y="109249"/>
                </a:lnTo>
                <a:lnTo>
                  <a:pt x="814717" y="88754"/>
                </a:lnTo>
                <a:close/>
              </a:path>
              <a:path w="979804" h="275589">
                <a:moveTo>
                  <a:pt x="929868" y="72093"/>
                </a:moveTo>
                <a:lnTo>
                  <a:pt x="919099" y="72093"/>
                </a:lnTo>
                <a:lnTo>
                  <a:pt x="928103" y="128531"/>
                </a:lnTo>
                <a:lnTo>
                  <a:pt x="823712" y="145195"/>
                </a:lnTo>
                <a:lnTo>
                  <a:pt x="751941" y="203995"/>
                </a:lnTo>
                <a:lnTo>
                  <a:pt x="744762" y="212778"/>
                </a:lnTo>
                <a:lnTo>
                  <a:pt x="741618" y="223270"/>
                </a:lnTo>
                <a:lnTo>
                  <a:pt x="742638" y="234177"/>
                </a:lnTo>
                <a:lnTo>
                  <a:pt x="747953" y="244203"/>
                </a:lnTo>
                <a:lnTo>
                  <a:pt x="756736" y="251383"/>
                </a:lnTo>
                <a:lnTo>
                  <a:pt x="767229" y="254528"/>
                </a:lnTo>
                <a:lnTo>
                  <a:pt x="778136" y="253511"/>
                </a:lnTo>
                <a:lnTo>
                  <a:pt x="788162" y="248204"/>
                </a:lnTo>
                <a:lnTo>
                  <a:pt x="979601" y="91371"/>
                </a:lnTo>
                <a:lnTo>
                  <a:pt x="929868" y="72093"/>
                </a:lnTo>
                <a:close/>
              </a:path>
              <a:path w="979804" h="275589">
                <a:moveTo>
                  <a:pt x="867588" y="109249"/>
                </a:moveTo>
                <a:lnTo>
                  <a:pt x="823712" y="145195"/>
                </a:lnTo>
                <a:lnTo>
                  <a:pt x="928103" y="128531"/>
                </a:lnTo>
                <a:lnTo>
                  <a:pt x="927852" y="126957"/>
                </a:lnTo>
                <a:lnTo>
                  <a:pt x="913269" y="126957"/>
                </a:lnTo>
                <a:lnTo>
                  <a:pt x="867588" y="109249"/>
                </a:lnTo>
                <a:close/>
              </a:path>
              <a:path w="979804" h="275589">
                <a:moveTo>
                  <a:pt x="905484" y="78201"/>
                </a:moveTo>
                <a:lnTo>
                  <a:pt x="867588" y="109249"/>
                </a:lnTo>
                <a:lnTo>
                  <a:pt x="913269" y="126957"/>
                </a:lnTo>
                <a:lnTo>
                  <a:pt x="905484" y="78201"/>
                </a:lnTo>
                <a:close/>
              </a:path>
              <a:path w="979804" h="275589">
                <a:moveTo>
                  <a:pt x="920073" y="78201"/>
                </a:moveTo>
                <a:lnTo>
                  <a:pt x="905484" y="78201"/>
                </a:lnTo>
                <a:lnTo>
                  <a:pt x="913269" y="126957"/>
                </a:lnTo>
                <a:lnTo>
                  <a:pt x="927852" y="126957"/>
                </a:lnTo>
                <a:lnTo>
                  <a:pt x="920073" y="78201"/>
                </a:lnTo>
                <a:close/>
              </a:path>
              <a:path w="979804" h="275589">
                <a:moveTo>
                  <a:pt x="919099" y="72093"/>
                </a:moveTo>
                <a:lnTo>
                  <a:pt x="814717" y="88754"/>
                </a:lnTo>
                <a:lnTo>
                  <a:pt x="867588" y="109249"/>
                </a:lnTo>
                <a:lnTo>
                  <a:pt x="905484" y="78201"/>
                </a:lnTo>
                <a:lnTo>
                  <a:pt x="920073" y="78201"/>
                </a:lnTo>
                <a:lnTo>
                  <a:pt x="919099" y="72093"/>
                </a:lnTo>
                <a:close/>
              </a:path>
              <a:path w="979804" h="275589">
                <a:moveTo>
                  <a:pt x="737671" y="0"/>
                </a:moveTo>
                <a:lnTo>
                  <a:pt x="726989" y="2427"/>
                </a:lnTo>
                <a:lnTo>
                  <a:pt x="717998" y="8683"/>
                </a:lnTo>
                <a:lnTo>
                  <a:pt x="711885" y="18245"/>
                </a:lnTo>
                <a:lnTo>
                  <a:pt x="709959" y="29429"/>
                </a:lnTo>
                <a:lnTo>
                  <a:pt x="712385" y="40111"/>
                </a:lnTo>
                <a:lnTo>
                  <a:pt x="718638" y="49102"/>
                </a:lnTo>
                <a:lnTo>
                  <a:pt x="728192" y="55214"/>
                </a:lnTo>
                <a:lnTo>
                  <a:pt x="814717" y="88754"/>
                </a:lnTo>
                <a:lnTo>
                  <a:pt x="919099" y="72093"/>
                </a:lnTo>
                <a:lnTo>
                  <a:pt x="929868" y="72093"/>
                </a:lnTo>
                <a:lnTo>
                  <a:pt x="748855" y="1925"/>
                </a:lnTo>
                <a:lnTo>
                  <a:pt x="7376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13E1AB-D113-4144-9ACE-6A1D9CDD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891"/>
            <a:ext cx="9144000" cy="47602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217626"/>
            <a:ext cx="66382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modelos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4800600"/>
            <a:ext cx="2880360" cy="956671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019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259"/>
              </a:spcBef>
            </a:pPr>
            <a:r>
              <a:rPr lang="es-MX" sz="2000" spc="-5" dirty="0" err="1">
                <a:latin typeface="Calibri Light"/>
                <a:cs typeface="Calibri Light"/>
              </a:rPr>
              <a:t>Selecione</a:t>
            </a:r>
            <a:r>
              <a:rPr lang="es-MX" sz="2000" spc="-5" dirty="0">
                <a:latin typeface="Calibri Light"/>
                <a:cs typeface="Calibri Light"/>
              </a:rPr>
              <a:t> o módulo </a:t>
            </a:r>
            <a:r>
              <a:rPr lang="es-MX" sz="2000" b="1" spc="-5" dirty="0">
                <a:latin typeface="Calibri Light"/>
                <a:cs typeface="Calibri Light"/>
              </a:rPr>
              <a:t>Modelos</a:t>
            </a:r>
            <a:r>
              <a:rPr lang="es-MX" sz="2000" spc="-5" dirty="0">
                <a:latin typeface="Calibri Light"/>
                <a:cs typeface="Calibri Light"/>
              </a:rPr>
              <a:t> </a:t>
            </a:r>
            <a:r>
              <a:rPr lang="es-MX" sz="2000" spc="-5" dirty="0" err="1">
                <a:latin typeface="Calibri Light"/>
                <a:cs typeface="Calibri Light"/>
              </a:rPr>
              <a:t>na</a:t>
            </a:r>
            <a:r>
              <a:rPr lang="es-MX" sz="2000" spc="-5" dirty="0">
                <a:latin typeface="Calibri Light"/>
                <a:cs typeface="Calibri Light"/>
              </a:rPr>
              <a:t> lista de módulos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057400"/>
            <a:ext cx="979805" cy="275590"/>
          </a:xfrm>
          <a:custGeom>
            <a:avLst/>
            <a:gdLst/>
            <a:ahLst/>
            <a:cxnLst/>
            <a:rect l="l" t="t" r="r" b="b"/>
            <a:pathLst>
              <a:path w="979805" h="275589">
                <a:moveTo>
                  <a:pt x="814722" y="88754"/>
                </a:moveTo>
                <a:lnTo>
                  <a:pt x="0" y="218803"/>
                </a:lnTo>
                <a:lnTo>
                  <a:pt x="9004" y="275242"/>
                </a:lnTo>
                <a:lnTo>
                  <a:pt x="823721" y="145193"/>
                </a:lnTo>
                <a:lnTo>
                  <a:pt x="867591" y="109249"/>
                </a:lnTo>
                <a:lnTo>
                  <a:pt x="814722" y="88754"/>
                </a:lnTo>
                <a:close/>
              </a:path>
              <a:path w="979805" h="275589">
                <a:moveTo>
                  <a:pt x="929868" y="72093"/>
                </a:moveTo>
                <a:lnTo>
                  <a:pt x="919099" y="72093"/>
                </a:lnTo>
                <a:lnTo>
                  <a:pt x="928103" y="128531"/>
                </a:lnTo>
                <a:lnTo>
                  <a:pt x="823721" y="145193"/>
                </a:lnTo>
                <a:lnTo>
                  <a:pt x="751954" y="203995"/>
                </a:lnTo>
                <a:lnTo>
                  <a:pt x="744767" y="212778"/>
                </a:lnTo>
                <a:lnTo>
                  <a:pt x="741619" y="223270"/>
                </a:lnTo>
                <a:lnTo>
                  <a:pt x="742638" y="234177"/>
                </a:lnTo>
                <a:lnTo>
                  <a:pt x="747953" y="244203"/>
                </a:lnTo>
                <a:lnTo>
                  <a:pt x="756736" y="251390"/>
                </a:lnTo>
                <a:lnTo>
                  <a:pt x="767229" y="254538"/>
                </a:lnTo>
                <a:lnTo>
                  <a:pt x="778136" y="253518"/>
                </a:lnTo>
                <a:lnTo>
                  <a:pt x="788162" y="248204"/>
                </a:lnTo>
                <a:lnTo>
                  <a:pt x="979601" y="91371"/>
                </a:lnTo>
                <a:lnTo>
                  <a:pt x="929868" y="72093"/>
                </a:lnTo>
                <a:close/>
              </a:path>
              <a:path w="979805" h="275589">
                <a:moveTo>
                  <a:pt x="867591" y="109249"/>
                </a:moveTo>
                <a:lnTo>
                  <a:pt x="823721" y="145193"/>
                </a:lnTo>
                <a:lnTo>
                  <a:pt x="928103" y="128531"/>
                </a:lnTo>
                <a:lnTo>
                  <a:pt x="927852" y="126957"/>
                </a:lnTo>
                <a:lnTo>
                  <a:pt x="913269" y="126957"/>
                </a:lnTo>
                <a:lnTo>
                  <a:pt x="867591" y="109249"/>
                </a:lnTo>
                <a:close/>
              </a:path>
              <a:path w="979805" h="275589">
                <a:moveTo>
                  <a:pt x="905484" y="78201"/>
                </a:moveTo>
                <a:lnTo>
                  <a:pt x="867591" y="109249"/>
                </a:lnTo>
                <a:lnTo>
                  <a:pt x="913269" y="126957"/>
                </a:lnTo>
                <a:lnTo>
                  <a:pt x="905484" y="78201"/>
                </a:lnTo>
                <a:close/>
              </a:path>
              <a:path w="979805" h="275589">
                <a:moveTo>
                  <a:pt x="920073" y="78201"/>
                </a:moveTo>
                <a:lnTo>
                  <a:pt x="905484" y="78201"/>
                </a:lnTo>
                <a:lnTo>
                  <a:pt x="913269" y="126957"/>
                </a:lnTo>
                <a:lnTo>
                  <a:pt x="927852" y="126957"/>
                </a:lnTo>
                <a:lnTo>
                  <a:pt x="920073" y="78201"/>
                </a:lnTo>
                <a:close/>
              </a:path>
              <a:path w="979805" h="275589">
                <a:moveTo>
                  <a:pt x="919099" y="72093"/>
                </a:moveTo>
                <a:lnTo>
                  <a:pt x="814722" y="88754"/>
                </a:lnTo>
                <a:lnTo>
                  <a:pt x="867591" y="109249"/>
                </a:lnTo>
                <a:lnTo>
                  <a:pt x="905484" y="78201"/>
                </a:lnTo>
                <a:lnTo>
                  <a:pt x="920073" y="78201"/>
                </a:lnTo>
                <a:lnTo>
                  <a:pt x="919099" y="72093"/>
                </a:lnTo>
                <a:close/>
              </a:path>
              <a:path w="979805" h="275589">
                <a:moveTo>
                  <a:pt x="737671" y="0"/>
                </a:moveTo>
                <a:lnTo>
                  <a:pt x="726989" y="2427"/>
                </a:lnTo>
                <a:lnTo>
                  <a:pt x="717998" y="8683"/>
                </a:lnTo>
                <a:lnTo>
                  <a:pt x="711885" y="18245"/>
                </a:lnTo>
                <a:lnTo>
                  <a:pt x="709960" y="29429"/>
                </a:lnTo>
                <a:lnTo>
                  <a:pt x="712387" y="40111"/>
                </a:lnTo>
                <a:lnTo>
                  <a:pt x="718643" y="49102"/>
                </a:lnTo>
                <a:lnTo>
                  <a:pt x="728205" y="55214"/>
                </a:lnTo>
                <a:lnTo>
                  <a:pt x="814722" y="88754"/>
                </a:lnTo>
                <a:lnTo>
                  <a:pt x="919099" y="72093"/>
                </a:lnTo>
                <a:lnTo>
                  <a:pt x="929868" y="72093"/>
                </a:lnTo>
                <a:lnTo>
                  <a:pt x="748855" y="1925"/>
                </a:lnTo>
                <a:lnTo>
                  <a:pt x="7376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B22CC0D-E8A7-430A-8F6C-2AE62158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643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9830" y="217626"/>
            <a:ext cx="67449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modelos 3D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44016" y="4449679"/>
            <a:ext cx="2880360" cy="1956945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 marR="302260" algn="just">
              <a:lnSpc>
                <a:spcPct val="100000"/>
              </a:lnSpc>
              <a:spcBef>
                <a:spcPts val="259"/>
              </a:spcBef>
            </a:pPr>
            <a:r>
              <a:rPr lang="pt-BR" sz="2000" spc="-5" dirty="0">
                <a:latin typeface="Calibri Light"/>
                <a:cs typeface="Calibri Light"/>
              </a:rPr>
              <a:t>O </a:t>
            </a:r>
            <a:r>
              <a:rPr lang="pt-BR" sz="2000" i="1" spc="-5" dirty="0" err="1">
                <a:latin typeface="Calibri Light"/>
                <a:cs typeface="Calibri Light"/>
              </a:rPr>
              <a:t>Slicer</a:t>
            </a:r>
            <a:r>
              <a:rPr lang="pt-BR" sz="2000" spc="-5" dirty="0">
                <a:latin typeface="Calibri Light"/>
                <a:cs typeface="Calibri Light"/>
              </a:rPr>
              <a:t> exibe a lista de modelos 3D carregados na cena.</a:t>
            </a:r>
          </a:p>
          <a:p>
            <a:pPr marL="91440" marR="302260" algn="just">
              <a:lnSpc>
                <a:spcPct val="100000"/>
              </a:lnSpc>
              <a:spcBef>
                <a:spcPts val="259"/>
              </a:spcBef>
            </a:pPr>
            <a:endParaRPr lang="pt-BR" sz="2000" spc="-5" dirty="0">
              <a:latin typeface="Calibri Light"/>
              <a:cs typeface="Calibri Light"/>
            </a:endParaRPr>
          </a:p>
          <a:p>
            <a:pPr marL="91440" marR="302260" algn="just">
              <a:lnSpc>
                <a:spcPct val="100000"/>
              </a:lnSpc>
              <a:spcBef>
                <a:spcPts val="259"/>
              </a:spcBef>
            </a:pPr>
            <a:r>
              <a:rPr lang="pt-BR" sz="2000" spc="-5" dirty="0">
                <a:latin typeface="Calibri Light"/>
                <a:cs typeface="Calibri Light"/>
              </a:rPr>
              <a:t>Selecione o modelo </a:t>
            </a:r>
            <a:r>
              <a:rPr lang="pt-BR" sz="2000" b="1" spc="-5" dirty="0" err="1">
                <a:latin typeface="Calibri Light"/>
                <a:cs typeface="Calibri Light"/>
              </a:rPr>
              <a:t>Skin.vtk</a:t>
            </a:r>
            <a:endParaRPr lang="es-MX" sz="2000" b="1" spc="-5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370" y="2895600"/>
            <a:ext cx="756920" cy="257175"/>
          </a:xfrm>
          <a:custGeom>
            <a:avLst/>
            <a:gdLst/>
            <a:ahLst/>
            <a:cxnLst/>
            <a:rect l="l" t="t" r="r" b="b"/>
            <a:pathLst>
              <a:path w="756919" h="257175">
                <a:moveTo>
                  <a:pt x="224503" y="0"/>
                </a:moveTo>
                <a:lnTo>
                  <a:pt x="213766" y="3670"/>
                </a:lnTo>
                <a:lnTo>
                  <a:pt x="0" y="128358"/>
                </a:lnTo>
                <a:lnTo>
                  <a:pt x="213766" y="253060"/>
                </a:lnTo>
                <a:lnTo>
                  <a:pt x="224503" y="256723"/>
                </a:lnTo>
                <a:lnTo>
                  <a:pt x="235434" y="256008"/>
                </a:lnTo>
                <a:lnTo>
                  <a:pt x="245300" y="251247"/>
                </a:lnTo>
                <a:lnTo>
                  <a:pt x="252844" y="242773"/>
                </a:lnTo>
                <a:lnTo>
                  <a:pt x="256509" y="232030"/>
                </a:lnTo>
                <a:lnTo>
                  <a:pt x="255797" y="221100"/>
                </a:lnTo>
                <a:lnTo>
                  <a:pt x="251036" y="211237"/>
                </a:lnTo>
                <a:lnTo>
                  <a:pt x="242557" y="203695"/>
                </a:lnTo>
                <a:lnTo>
                  <a:pt x="162394" y="156933"/>
                </a:lnTo>
                <a:lnTo>
                  <a:pt x="56718" y="156933"/>
                </a:lnTo>
                <a:lnTo>
                  <a:pt x="56718" y="99783"/>
                </a:lnTo>
                <a:lnTo>
                  <a:pt x="162416" y="99783"/>
                </a:lnTo>
                <a:lnTo>
                  <a:pt x="242557" y="53035"/>
                </a:lnTo>
                <a:lnTo>
                  <a:pt x="251036" y="45486"/>
                </a:lnTo>
                <a:lnTo>
                  <a:pt x="255797" y="35618"/>
                </a:lnTo>
                <a:lnTo>
                  <a:pt x="256509" y="24687"/>
                </a:lnTo>
                <a:lnTo>
                  <a:pt x="252844" y="13944"/>
                </a:lnTo>
                <a:lnTo>
                  <a:pt x="245300" y="5470"/>
                </a:lnTo>
                <a:lnTo>
                  <a:pt x="235434" y="711"/>
                </a:lnTo>
                <a:lnTo>
                  <a:pt x="224503" y="0"/>
                </a:lnTo>
                <a:close/>
              </a:path>
              <a:path w="756919" h="257175">
                <a:moveTo>
                  <a:pt x="162416" y="99783"/>
                </a:moveTo>
                <a:lnTo>
                  <a:pt x="56718" y="99783"/>
                </a:lnTo>
                <a:lnTo>
                  <a:pt x="56718" y="156933"/>
                </a:lnTo>
                <a:lnTo>
                  <a:pt x="162394" y="156933"/>
                </a:lnTo>
                <a:lnTo>
                  <a:pt x="155732" y="153047"/>
                </a:lnTo>
                <a:lnTo>
                  <a:pt x="71107" y="153047"/>
                </a:lnTo>
                <a:lnTo>
                  <a:pt x="71107" y="103682"/>
                </a:lnTo>
                <a:lnTo>
                  <a:pt x="155732" y="103682"/>
                </a:lnTo>
                <a:lnTo>
                  <a:pt x="162416" y="99783"/>
                </a:lnTo>
                <a:close/>
              </a:path>
              <a:path w="756919" h="257175">
                <a:moveTo>
                  <a:pt x="756361" y="99783"/>
                </a:moveTo>
                <a:lnTo>
                  <a:pt x="162416" y="99783"/>
                </a:lnTo>
                <a:lnTo>
                  <a:pt x="113420" y="128365"/>
                </a:lnTo>
                <a:lnTo>
                  <a:pt x="162394" y="156933"/>
                </a:lnTo>
                <a:lnTo>
                  <a:pt x="756361" y="156933"/>
                </a:lnTo>
                <a:lnTo>
                  <a:pt x="756361" y="99783"/>
                </a:lnTo>
                <a:close/>
              </a:path>
              <a:path w="756919" h="257175">
                <a:moveTo>
                  <a:pt x="71107" y="103682"/>
                </a:moveTo>
                <a:lnTo>
                  <a:pt x="71107" y="153047"/>
                </a:lnTo>
                <a:lnTo>
                  <a:pt x="113420" y="128365"/>
                </a:lnTo>
                <a:lnTo>
                  <a:pt x="71107" y="103682"/>
                </a:lnTo>
                <a:close/>
              </a:path>
              <a:path w="756919" h="257175">
                <a:moveTo>
                  <a:pt x="113420" y="128365"/>
                </a:moveTo>
                <a:lnTo>
                  <a:pt x="71107" y="153047"/>
                </a:lnTo>
                <a:lnTo>
                  <a:pt x="155732" y="153047"/>
                </a:lnTo>
                <a:lnTo>
                  <a:pt x="113420" y="128365"/>
                </a:lnTo>
                <a:close/>
              </a:path>
              <a:path w="756919" h="257175">
                <a:moveTo>
                  <a:pt x="155732" y="103682"/>
                </a:moveTo>
                <a:lnTo>
                  <a:pt x="71107" y="103682"/>
                </a:lnTo>
                <a:lnTo>
                  <a:pt x="113430" y="128358"/>
                </a:lnTo>
                <a:lnTo>
                  <a:pt x="155732" y="1036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3A9C28C-CD68-4846-B94B-341A096D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548"/>
            <a:ext cx="9144000" cy="47554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8554" y="140847"/>
            <a:ext cx="66548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modelos 3D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24694" y="4980696"/>
            <a:ext cx="2961527" cy="1204176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 marR="447675">
              <a:lnSpc>
                <a:spcPct val="100000"/>
              </a:lnSpc>
              <a:spcBef>
                <a:spcPts val="270"/>
              </a:spcBef>
            </a:pPr>
            <a:r>
              <a:rPr lang="pt-BR" sz="1900" spc="-10" dirty="0">
                <a:latin typeface="Calibri Light"/>
                <a:cs typeface="Calibri Light"/>
              </a:rPr>
              <a:t>Diminua a opacidade do modelo de pele usando o controle deslizante de visibilidade</a:t>
            </a:r>
            <a:endParaRPr sz="19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3962400"/>
            <a:ext cx="256540" cy="675005"/>
          </a:xfrm>
          <a:custGeom>
            <a:avLst/>
            <a:gdLst/>
            <a:ahLst/>
            <a:cxnLst/>
            <a:rect l="l" t="t" r="r" b="b"/>
            <a:pathLst>
              <a:path w="256539" h="675004">
                <a:moveTo>
                  <a:pt x="137874" y="112983"/>
                </a:moveTo>
                <a:lnTo>
                  <a:pt x="105103" y="159266"/>
                </a:lnTo>
                <a:lnTo>
                  <a:pt x="60039" y="669950"/>
                </a:lnTo>
                <a:lnTo>
                  <a:pt x="116960" y="674979"/>
                </a:lnTo>
                <a:lnTo>
                  <a:pt x="162035" y="164302"/>
                </a:lnTo>
                <a:lnTo>
                  <a:pt x="137874" y="112983"/>
                </a:lnTo>
                <a:close/>
              </a:path>
              <a:path w="256539" h="675004">
                <a:moveTo>
                  <a:pt x="173260" y="53975"/>
                </a:moveTo>
                <a:lnTo>
                  <a:pt x="114395" y="53975"/>
                </a:lnTo>
                <a:lnTo>
                  <a:pt x="171329" y="59004"/>
                </a:lnTo>
                <a:lnTo>
                  <a:pt x="162035" y="164302"/>
                </a:lnTo>
                <a:lnTo>
                  <a:pt x="201555" y="248246"/>
                </a:lnTo>
                <a:lnTo>
                  <a:pt x="208329" y="257351"/>
                </a:lnTo>
                <a:lnTo>
                  <a:pt x="217739" y="262958"/>
                </a:lnTo>
                <a:lnTo>
                  <a:pt x="228567" y="264629"/>
                </a:lnTo>
                <a:lnTo>
                  <a:pt x="239591" y="261924"/>
                </a:lnTo>
                <a:lnTo>
                  <a:pt x="248695" y="255151"/>
                </a:lnTo>
                <a:lnTo>
                  <a:pt x="254303" y="245741"/>
                </a:lnTo>
                <a:lnTo>
                  <a:pt x="255974" y="234917"/>
                </a:lnTo>
                <a:lnTo>
                  <a:pt x="253269" y="223901"/>
                </a:lnTo>
                <a:lnTo>
                  <a:pt x="173260" y="53975"/>
                </a:lnTo>
                <a:close/>
              </a:path>
              <a:path w="256539" h="675004">
                <a:moveTo>
                  <a:pt x="147847" y="0"/>
                </a:moveTo>
                <a:lnTo>
                  <a:pt x="4845" y="201968"/>
                </a:lnTo>
                <a:lnTo>
                  <a:pt x="250" y="212348"/>
                </a:lnTo>
                <a:lnTo>
                  <a:pt x="0" y="223302"/>
                </a:lnTo>
                <a:lnTo>
                  <a:pt x="3873" y="233548"/>
                </a:lnTo>
                <a:lnTo>
                  <a:pt x="11652" y="241808"/>
                </a:lnTo>
                <a:lnTo>
                  <a:pt x="22025" y="246402"/>
                </a:lnTo>
                <a:lnTo>
                  <a:pt x="32975" y="246653"/>
                </a:lnTo>
                <a:lnTo>
                  <a:pt x="43220" y="242779"/>
                </a:lnTo>
                <a:lnTo>
                  <a:pt x="51479" y="235000"/>
                </a:lnTo>
                <a:lnTo>
                  <a:pt x="105103" y="159266"/>
                </a:lnTo>
                <a:lnTo>
                  <a:pt x="114395" y="53975"/>
                </a:lnTo>
                <a:lnTo>
                  <a:pt x="173260" y="53975"/>
                </a:lnTo>
                <a:lnTo>
                  <a:pt x="147847" y="0"/>
                </a:lnTo>
                <a:close/>
              </a:path>
              <a:path w="256539" h="675004">
                <a:moveTo>
                  <a:pt x="170476" y="68668"/>
                </a:moveTo>
                <a:lnTo>
                  <a:pt x="117011" y="68668"/>
                </a:lnTo>
                <a:lnTo>
                  <a:pt x="166185" y="72999"/>
                </a:lnTo>
                <a:lnTo>
                  <a:pt x="137874" y="112983"/>
                </a:lnTo>
                <a:lnTo>
                  <a:pt x="162035" y="164302"/>
                </a:lnTo>
                <a:lnTo>
                  <a:pt x="170476" y="68668"/>
                </a:lnTo>
                <a:close/>
              </a:path>
              <a:path w="256539" h="675004">
                <a:moveTo>
                  <a:pt x="114395" y="53975"/>
                </a:moveTo>
                <a:lnTo>
                  <a:pt x="105103" y="159266"/>
                </a:lnTo>
                <a:lnTo>
                  <a:pt x="137874" y="112983"/>
                </a:lnTo>
                <a:lnTo>
                  <a:pt x="117011" y="68668"/>
                </a:lnTo>
                <a:lnTo>
                  <a:pt x="170476" y="68668"/>
                </a:lnTo>
                <a:lnTo>
                  <a:pt x="171329" y="59004"/>
                </a:lnTo>
                <a:lnTo>
                  <a:pt x="114395" y="53975"/>
                </a:lnTo>
                <a:close/>
              </a:path>
              <a:path w="256539" h="675004">
                <a:moveTo>
                  <a:pt x="117011" y="68668"/>
                </a:moveTo>
                <a:lnTo>
                  <a:pt x="137874" y="112983"/>
                </a:lnTo>
                <a:lnTo>
                  <a:pt x="166185" y="72999"/>
                </a:lnTo>
                <a:lnTo>
                  <a:pt x="117011" y="686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30741" y="5396156"/>
            <a:ext cx="2656205" cy="1265731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 marR="163830">
              <a:lnSpc>
                <a:spcPct val="100000"/>
              </a:lnSpc>
              <a:spcBef>
                <a:spcPts val="270"/>
              </a:spcBef>
            </a:pPr>
            <a:r>
              <a:rPr lang="pt-BR" sz="2000" spc="-5" dirty="0">
                <a:latin typeface="Calibri Light"/>
                <a:cs typeface="Calibri Light"/>
              </a:rPr>
              <a:t>Os modelos do osso do crânio e dos globos oculares aparecem através da pele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6974934-442B-4AD4-A1A6-B0FFB8C3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4736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3080" y="217626"/>
            <a:ext cx="6544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Visualização</a:t>
            </a:r>
            <a:r>
              <a:rPr lang="es-MX" spc="-5" dirty="0"/>
              <a:t> de modelos 3D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19826" y="4734435"/>
            <a:ext cx="2656205" cy="1570302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 marR="255270">
              <a:lnSpc>
                <a:spcPct val="100000"/>
              </a:lnSpc>
              <a:spcBef>
                <a:spcPts val="245"/>
              </a:spcBef>
            </a:pPr>
            <a:r>
              <a:rPr lang="pt-BR" sz="2000" spc="-5" dirty="0">
                <a:latin typeface="Calibri Light"/>
                <a:cs typeface="Calibri Light"/>
              </a:rPr>
              <a:t>Selecione o modelo de osso do crânio e clique no ícone do olho para desativar sua visibilidade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3765" y="3167568"/>
            <a:ext cx="256540" cy="675005"/>
          </a:xfrm>
          <a:custGeom>
            <a:avLst/>
            <a:gdLst/>
            <a:ahLst/>
            <a:cxnLst/>
            <a:rect l="l" t="t" r="r" b="b"/>
            <a:pathLst>
              <a:path w="256539" h="675004">
                <a:moveTo>
                  <a:pt x="137874" y="112983"/>
                </a:moveTo>
                <a:lnTo>
                  <a:pt x="105103" y="159266"/>
                </a:lnTo>
                <a:lnTo>
                  <a:pt x="60039" y="669950"/>
                </a:lnTo>
                <a:lnTo>
                  <a:pt x="116960" y="674979"/>
                </a:lnTo>
                <a:lnTo>
                  <a:pt x="162035" y="164302"/>
                </a:lnTo>
                <a:lnTo>
                  <a:pt x="137874" y="112983"/>
                </a:lnTo>
                <a:close/>
              </a:path>
              <a:path w="256539" h="675004">
                <a:moveTo>
                  <a:pt x="173260" y="53974"/>
                </a:moveTo>
                <a:lnTo>
                  <a:pt x="114395" y="53974"/>
                </a:lnTo>
                <a:lnTo>
                  <a:pt x="171329" y="59004"/>
                </a:lnTo>
                <a:lnTo>
                  <a:pt x="162035" y="164302"/>
                </a:lnTo>
                <a:lnTo>
                  <a:pt x="201555" y="248246"/>
                </a:lnTo>
                <a:lnTo>
                  <a:pt x="208329" y="257351"/>
                </a:lnTo>
                <a:lnTo>
                  <a:pt x="217739" y="262958"/>
                </a:lnTo>
                <a:lnTo>
                  <a:pt x="228567" y="264629"/>
                </a:lnTo>
                <a:lnTo>
                  <a:pt x="239591" y="261924"/>
                </a:lnTo>
                <a:lnTo>
                  <a:pt x="248695" y="255156"/>
                </a:lnTo>
                <a:lnTo>
                  <a:pt x="254303" y="245746"/>
                </a:lnTo>
                <a:lnTo>
                  <a:pt x="255974" y="234919"/>
                </a:lnTo>
                <a:lnTo>
                  <a:pt x="253269" y="223900"/>
                </a:lnTo>
                <a:lnTo>
                  <a:pt x="173260" y="53974"/>
                </a:lnTo>
                <a:close/>
              </a:path>
              <a:path w="256539" h="675004">
                <a:moveTo>
                  <a:pt x="147847" y="0"/>
                </a:moveTo>
                <a:lnTo>
                  <a:pt x="4845" y="201968"/>
                </a:lnTo>
                <a:lnTo>
                  <a:pt x="250" y="212348"/>
                </a:lnTo>
                <a:lnTo>
                  <a:pt x="0" y="223302"/>
                </a:lnTo>
                <a:lnTo>
                  <a:pt x="3873" y="233548"/>
                </a:lnTo>
                <a:lnTo>
                  <a:pt x="11652" y="241808"/>
                </a:lnTo>
                <a:lnTo>
                  <a:pt x="22025" y="246402"/>
                </a:lnTo>
                <a:lnTo>
                  <a:pt x="32975" y="246653"/>
                </a:lnTo>
                <a:lnTo>
                  <a:pt x="43220" y="242779"/>
                </a:lnTo>
                <a:lnTo>
                  <a:pt x="51479" y="235000"/>
                </a:lnTo>
                <a:lnTo>
                  <a:pt x="105103" y="159266"/>
                </a:lnTo>
                <a:lnTo>
                  <a:pt x="114395" y="53974"/>
                </a:lnTo>
                <a:lnTo>
                  <a:pt x="173260" y="53974"/>
                </a:lnTo>
                <a:lnTo>
                  <a:pt x="147847" y="0"/>
                </a:lnTo>
                <a:close/>
              </a:path>
              <a:path w="256539" h="675004">
                <a:moveTo>
                  <a:pt x="170476" y="68668"/>
                </a:moveTo>
                <a:lnTo>
                  <a:pt x="117011" y="68668"/>
                </a:lnTo>
                <a:lnTo>
                  <a:pt x="166185" y="72999"/>
                </a:lnTo>
                <a:lnTo>
                  <a:pt x="137874" y="112983"/>
                </a:lnTo>
                <a:lnTo>
                  <a:pt x="162035" y="164302"/>
                </a:lnTo>
                <a:lnTo>
                  <a:pt x="170476" y="68668"/>
                </a:lnTo>
                <a:close/>
              </a:path>
              <a:path w="256539" h="675004">
                <a:moveTo>
                  <a:pt x="114395" y="53974"/>
                </a:moveTo>
                <a:lnTo>
                  <a:pt x="105103" y="159266"/>
                </a:lnTo>
                <a:lnTo>
                  <a:pt x="137874" y="112983"/>
                </a:lnTo>
                <a:lnTo>
                  <a:pt x="117011" y="68668"/>
                </a:lnTo>
                <a:lnTo>
                  <a:pt x="170476" y="68668"/>
                </a:lnTo>
                <a:lnTo>
                  <a:pt x="171329" y="59004"/>
                </a:lnTo>
                <a:lnTo>
                  <a:pt x="114395" y="53974"/>
                </a:lnTo>
                <a:close/>
              </a:path>
              <a:path w="256539" h="675004">
                <a:moveTo>
                  <a:pt x="117011" y="68668"/>
                </a:moveTo>
                <a:lnTo>
                  <a:pt x="137874" y="112983"/>
                </a:lnTo>
                <a:lnTo>
                  <a:pt x="166185" y="72999"/>
                </a:lnTo>
                <a:lnTo>
                  <a:pt x="117011" y="686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30741" y="5396156"/>
            <a:ext cx="2656205" cy="1265731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 marR="118745">
              <a:lnSpc>
                <a:spcPct val="100000"/>
              </a:lnSpc>
              <a:spcBef>
                <a:spcPts val="270"/>
              </a:spcBef>
            </a:pPr>
            <a:r>
              <a:rPr lang="pt-BR" sz="2000" spc="-5" dirty="0">
                <a:latin typeface="Calibri Light"/>
                <a:cs typeface="Calibri Light"/>
              </a:rPr>
              <a:t>Os modelos da substância branca e do nervo óptico aparecem através da pele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DBF1E06-CEAA-47E4-ACCB-17CC6F17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951"/>
            <a:ext cx="9144000" cy="4722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3334" y="184403"/>
            <a:ext cx="64676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20" dirty="0" err="1"/>
              <a:t>Interagir</a:t>
            </a:r>
            <a:r>
              <a:rPr lang="es-MX" spc="-20" dirty="0"/>
              <a:t> </a:t>
            </a:r>
            <a:r>
              <a:rPr lang="es-MX" spc="-20" dirty="0" err="1"/>
              <a:t>com</a:t>
            </a:r>
            <a:r>
              <a:rPr lang="es-MX" spc="-20" dirty="0"/>
              <a:t> modelos 3D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32035" y="6421628"/>
            <a:ext cx="1580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Pujol,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Ph.D.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9288" y="6441620"/>
            <a:ext cx="899794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ig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5853" y="6421628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1082" y="4909652"/>
            <a:ext cx="2656205" cy="1264449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 marR="143510" algn="just">
              <a:lnSpc>
                <a:spcPct val="100000"/>
              </a:lnSpc>
              <a:spcBef>
                <a:spcPts val="260"/>
              </a:spcBef>
            </a:pPr>
            <a:r>
              <a:rPr lang="pt-BR" sz="2000" spc="-5" dirty="0">
                <a:latin typeface="Calibri Light"/>
                <a:cs typeface="Calibri Light"/>
              </a:rPr>
              <a:t>Clique no ícone do olho para exibir o corte coronal no visualizador 3D</a:t>
            </a:r>
            <a:endParaRPr lang="es-MX" sz="2000" spc="-5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53200" y="3211194"/>
            <a:ext cx="716915" cy="435609"/>
          </a:xfrm>
          <a:custGeom>
            <a:avLst/>
            <a:gdLst/>
            <a:ahLst/>
            <a:cxnLst/>
            <a:rect l="l" t="t" r="r" b="b"/>
            <a:pathLst>
              <a:path w="716915" h="435610">
                <a:moveTo>
                  <a:pt x="618700" y="57285"/>
                </a:moveTo>
                <a:lnTo>
                  <a:pt x="561998" y="57369"/>
                </a:lnTo>
                <a:lnTo>
                  <a:pt x="0" y="386270"/>
                </a:lnTo>
                <a:lnTo>
                  <a:pt x="28867" y="435597"/>
                </a:lnTo>
                <a:lnTo>
                  <a:pt x="590858" y="106689"/>
                </a:lnTo>
                <a:lnTo>
                  <a:pt x="618700" y="57285"/>
                </a:lnTo>
                <a:close/>
              </a:path>
              <a:path w="716915" h="435610">
                <a:moveTo>
                  <a:pt x="714337" y="3987"/>
                </a:moveTo>
                <a:lnTo>
                  <a:pt x="653211" y="3987"/>
                </a:lnTo>
                <a:lnTo>
                  <a:pt x="682078" y="53301"/>
                </a:lnTo>
                <a:lnTo>
                  <a:pt x="590858" y="106689"/>
                </a:lnTo>
                <a:lnTo>
                  <a:pt x="545299" y="187528"/>
                </a:lnTo>
                <a:lnTo>
                  <a:pt x="541795" y="198323"/>
                </a:lnTo>
                <a:lnTo>
                  <a:pt x="542671" y="209243"/>
                </a:lnTo>
                <a:lnTo>
                  <a:pt x="547575" y="219037"/>
                </a:lnTo>
                <a:lnTo>
                  <a:pt x="556158" y="226453"/>
                </a:lnTo>
                <a:lnTo>
                  <a:pt x="566953" y="229957"/>
                </a:lnTo>
                <a:lnTo>
                  <a:pt x="577873" y="229082"/>
                </a:lnTo>
                <a:lnTo>
                  <a:pt x="587667" y="224178"/>
                </a:lnTo>
                <a:lnTo>
                  <a:pt x="595083" y="215595"/>
                </a:lnTo>
                <a:lnTo>
                  <a:pt x="714337" y="3987"/>
                </a:lnTo>
                <a:close/>
              </a:path>
              <a:path w="716915" h="435610">
                <a:moveTo>
                  <a:pt x="659434" y="14617"/>
                </a:moveTo>
                <a:lnTo>
                  <a:pt x="642747" y="14617"/>
                </a:lnTo>
                <a:lnTo>
                  <a:pt x="667689" y="57213"/>
                </a:lnTo>
                <a:lnTo>
                  <a:pt x="618700" y="57285"/>
                </a:lnTo>
                <a:lnTo>
                  <a:pt x="590858" y="106689"/>
                </a:lnTo>
                <a:lnTo>
                  <a:pt x="682078" y="53301"/>
                </a:lnTo>
                <a:lnTo>
                  <a:pt x="659434" y="14617"/>
                </a:lnTo>
                <a:close/>
              </a:path>
              <a:path w="716915" h="435610">
                <a:moveTo>
                  <a:pt x="716584" y="0"/>
                </a:moveTo>
                <a:lnTo>
                  <a:pt x="469112" y="355"/>
                </a:lnTo>
                <a:lnTo>
                  <a:pt x="440588" y="28968"/>
                </a:lnTo>
                <a:lnTo>
                  <a:pt x="442844" y="40090"/>
                </a:lnTo>
                <a:lnTo>
                  <a:pt x="448979" y="49166"/>
                </a:lnTo>
                <a:lnTo>
                  <a:pt x="458072" y="55277"/>
                </a:lnTo>
                <a:lnTo>
                  <a:pt x="469201" y="57505"/>
                </a:lnTo>
                <a:lnTo>
                  <a:pt x="561998" y="57369"/>
                </a:lnTo>
                <a:lnTo>
                  <a:pt x="653211" y="3987"/>
                </a:lnTo>
                <a:lnTo>
                  <a:pt x="714337" y="3987"/>
                </a:lnTo>
                <a:lnTo>
                  <a:pt x="716584" y="0"/>
                </a:lnTo>
                <a:close/>
              </a:path>
              <a:path w="716915" h="435610">
                <a:moveTo>
                  <a:pt x="653211" y="3987"/>
                </a:moveTo>
                <a:lnTo>
                  <a:pt x="561998" y="57369"/>
                </a:lnTo>
                <a:lnTo>
                  <a:pt x="618700" y="57285"/>
                </a:lnTo>
                <a:lnTo>
                  <a:pt x="642747" y="14617"/>
                </a:lnTo>
                <a:lnTo>
                  <a:pt x="659434" y="14617"/>
                </a:lnTo>
                <a:lnTo>
                  <a:pt x="653211" y="3987"/>
                </a:lnTo>
                <a:close/>
              </a:path>
              <a:path w="716915" h="435610">
                <a:moveTo>
                  <a:pt x="642747" y="14617"/>
                </a:moveTo>
                <a:lnTo>
                  <a:pt x="618700" y="57285"/>
                </a:lnTo>
                <a:lnTo>
                  <a:pt x="667689" y="57213"/>
                </a:lnTo>
                <a:lnTo>
                  <a:pt x="642747" y="146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301A7D5-6666-4563-BCEA-CE46CCFB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475"/>
            <a:ext cx="9144000" cy="4741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3334" y="184403"/>
            <a:ext cx="64676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20" dirty="0" err="1"/>
              <a:t>Interagir</a:t>
            </a:r>
            <a:r>
              <a:rPr lang="es-MX" spc="-20" dirty="0"/>
              <a:t> </a:t>
            </a:r>
            <a:r>
              <a:rPr lang="es-MX" spc="-20" dirty="0" err="1"/>
              <a:t>com</a:t>
            </a:r>
            <a:r>
              <a:rPr lang="es-MX" spc="-20" dirty="0"/>
              <a:t> modelos 3D</a:t>
            </a:r>
            <a:endParaRPr lang="es-MX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332035" y="6421628"/>
            <a:ext cx="2479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53" y="6421628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496" y="5509767"/>
            <a:ext cx="3189785" cy="1016000"/>
          </a:xfrm>
          <a:custGeom>
            <a:avLst/>
            <a:gdLst/>
            <a:ahLst/>
            <a:cxnLst/>
            <a:rect l="l" t="t" r="r" b="b"/>
            <a:pathLst>
              <a:path w="2893695" h="1016000">
                <a:moveTo>
                  <a:pt x="2893148" y="0"/>
                </a:moveTo>
                <a:lnTo>
                  <a:pt x="0" y="0"/>
                </a:lnTo>
                <a:lnTo>
                  <a:pt x="0" y="1015657"/>
                </a:lnTo>
                <a:lnTo>
                  <a:pt x="2893148" y="1015657"/>
                </a:lnTo>
                <a:lnTo>
                  <a:pt x="2893148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943" y="5577807"/>
            <a:ext cx="329391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pc="-5" dirty="0">
                <a:latin typeface="Calibri Light"/>
                <a:cs typeface="Calibri Light"/>
              </a:rPr>
              <a:t>Selecione o modelo de substância branca hemisférica e selecione a opção Recorte.</a:t>
            </a:r>
            <a:endParaRPr lang="es-MX" spc="-5" dirty="0">
              <a:latin typeface="Calibri Light"/>
              <a:cs typeface="Calibri Light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6F09167-D304-4F39-AD00-78A1A3A72AE2}"/>
              </a:ext>
            </a:extLst>
          </p:cNvPr>
          <p:cNvSpPr/>
          <p:nvPr/>
        </p:nvSpPr>
        <p:spPr>
          <a:xfrm>
            <a:off x="-17929" y="4970018"/>
            <a:ext cx="716915" cy="435609"/>
          </a:xfrm>
          <a:custGeom>
            <a:avLst/>
            <a:gdLst/>
            <a:ahLst/>
            <a:cxnLst/>
            <a:rect l="l" t="t" r="r" b="b"/>
            <a:pathLst>
              <a:path w="716915" h="435610">
                <a:moveTo>
                  <a:pt x="618700" y="57285"/>
                </a:moveTo>
                <a:lnTo>
                  <a:pt x="561998" y="57369"/>
                </a:lnTo>
                <a:lnTo>
                  <a:pt x="0" y="386270"/>
                </a:lnTo>
                <a:lnTo>
                  <a:pt x="28867" y="435597"/>
                </a:lnTo>
                <a:lnTo>
                  <a:pt x="590858" y="106689"/>
                </a:lnTo>
                <a:lnTo>
                  <a:pt x="618700" y="57285"/>
                </a:lnTo>
                <a:close/>
              </a:path>
              <a:path w="716915" h="435610">
                <a:moveTo>
                  <a:pt x="714337" y="3987"/>
                </a:moveTo>
                <a:lnTo>
                  <a:pt x="653211" y="3987"/>
                </a:lnTo>
                <a:lnTo>
                  <a:pt x="682078" y="53301"/>
                </a:lnTo>
                <a:lnTo>
                  <a:pt x="590858" y="106689"/>
                </a:lnTo>
                <a:lnTo>
                  <a:pt x="545299" y="187528"/>
                </a:lnTo>
                <a:lnTo>
                  <a:pt x="541795" y="198323"/>
                </a:lnTo>
                <a:lnTo>
                  <a:pt x="542671" y="209243"/>
                </a:lnTo>
                <a:lnTo>
                  <a:pt x="547575" y="219037"/>
                </a:lnTo>
                <a:lnTo>
                  <a:pt x="556158" y="226453"/>
                </a:lnTo>
                <a:lnTo>
                  <a:pt x="566953" y="229957"/>
                </a:lnTo>
                <a:lnTo>
                  <a:pt x="577873" y="229082"/>
                </a:lnTo>
                <a:lnTo>
                  <a:pt x="587667" y="224178"/>
                </a:lnTo>
                <a:lnTo>
                  <a:pt x="595083" y="215595"/>
                </a:lnTo>
                <a:lnTo>
                  <a:pt x="714337" y="3987"/>
                </a:lnTo>
                <a:close/>
              </a:path>
              <a:path w="716915" h="435610">
                <a:moveTo>
                  <a:pt x="659434" y="14617"/>
                </a:moveTo>
                <a:lnTo>
                  <a:pt x="642747" y="14617"/>
                </a:lnTo>
                <a:lnTo>
                  <a:pt x="667689" y="57213"/>
                </a:lnTo>
                <a:lnTo>
                  <a:pt x="618700" y="57285"/>
                </a:lnTo>
                <a:lnTo>
                  <a:pt x="590858" y="106689"/>
                </a:lnTo>
                <a:lnTo>
                  <a:pt x="682078" y="53301"/>
                </a:lnTo>
                <a:lnTo>
                  <a:pt x="659434" y="14617"/>
                </a:lnTo>
                <a:close/>
              </a:path>
              <a:path w="716915" h="435610">
                <a:moveTo>
                  <a:pt x="716584" y="0"/>
                </a:moveTo>
                <a:lnTo>
                  <a:pt x="469112" y="355"/>
                </a:lnTo>
                <a:lnTo>
                  <a:pt x="440588" y="28968"/>
                </a:lnTo>
                <a:lnTo>
                  <a:pt x="442844" y="40090"/>
                </a:lnTo>
                <a:lnTo>
                  <a:pt x="448979" y="49166"/>
                </a:lnTo>
                <a:lnTo>
                  <a:pt x="458072" y="55277"/>
                </a:lnTo>
                <a:lnTo>
                  <a:pt x="469201" y="57505"/>
                </a:lnTo>
                <a:lnTo>
                  <a:pt x="561998" y="57369"/>
                </a:lnTo>
                <a:lnTo>
                  <a:pt x="653211" y="3987"/>
                </a:lnTo>
                <a:lnTo>
                  <a:pt x="714337" y="3987"/>
                </a:lnTo>
                <a:lnTo>
                  <a:pt x="716584" y="0"/>
                </a:lnTo>
                <a:close/>
              </a:path>
              <a:path w="716915" h="435610">
                <a:moveTo>
                  <a:pt x="653211" y="3987"/>
                </a:moveTo>
                <a:lnTo>
                  <a:pt x="561998" y="57369"/>
                </a:lnTo>
                <a:lnTo>
                  <a:pt x="618700" y="57285"/>
                </a:lnTo>
                <a:lnTo>
                  <a:pt x="642747" y="14617"/>
                </a:lnTo>
                <a:lnTo>
                  <a:pt x="659434" y="14617"/>
                </a:lnTo>
                <a:lnTo>
                  <a:pt x="653211" y="3987"/>
                </a:lnTo>
                <a:close/>
              </a:path>
              <a:path w="716915" h="435610">
                <a:moveTo>
                  <a:pt x="642747" y="14617"/>
                </a:moveTo>
                <a:lnTo>
                  <a:pt x="618700" y="57285"/>
                </a:lnTo>
                <a:lnTo>
                  <a:pt x="667689" y="57213"/>
                </a:lnTo>
                <a:lnTo>
                  <a:pt x="642747" y="146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DC3F1C5B-94BA-4A5C-B3B1-E4058DC728B5}"/>
              </a:ext>
            </a:extLst>
          </p:cNvPr>
          <p:cNvSpPr/>
          <p:nvPr/>
        </p:nvSpPr>
        <p:spPr>
          <a:xfrm rot="12524205">
            <a:off x="3794388" y="1974316"/>
            <a:ext cx="716915" cy="435609"/>
          </a:xfrm>
          <a:custGeom>
            <a:avLst/>
            <a:gdLst/>
            <a:ahLst/>
            <a:cxnLst/>
            <a:rect l="l" t="t" r="r" b="b"/>
            <a:pathLst>
              <a:path w="716915" h="435610">
                <a:moveTo>
                  <a:pt x="618700" y="57285"/>
                </a:moveTo>
                <a:lnTo>
                  <a:pt x="561998" y="57369"/>
                </a:lnTo>
                <a:lnTo>
                  <a:pt x="0" y="386270"/>
                </a:lnTo>
                <a:lnTo>
                  <a:pt x="28867" y="435597"/>
                </a:lnTo>
                <a:lnTo>
                  <a:pt x="590858" y="106689"/>
                </a:lnTo>
                <a:lnTo>
                  <a:pt x="618700" y="57285"/>
                </a:lnTo>
                <a:close/>
              </a:path>
              <a:path w="716915" h="435610">
                <a:moveTo>
                  <a:pt x="714337" y="3987"/>
                </a:moveTo>
                <a:lnTo>
                  <a:pt x="653211" y="3987"/>
                </a:lnTo>
                <a:lnTo>
                  <a:pt x="682078" y="53301"/>
                </a:lnTo>
                <a:lnTo>
                  <a:pt x="590858" y="106689"/>
                </a:lnTo>
                <a:lnTo>
                  <a:pt x="545299" y="187528"/>
                </a:lnTo>
                <a:lnTo>
                  <a:pt x="541795" y="198323"/>
                </a:lnTo>
                <a:lnTo>
                  <a:pt x="542671" y="209243"/>
                </a:lnTo>
                <a:lnTo>
                  <a:pt x="547575" y="219037"/>
                </a:lnTo>
                <a:lnTo>
                  <a:pt x="556158" y="226453"/>
                </a:lnTo>
                <a:lnTo>
                  <a:pt x="566953" y="229957"/>
                </a:lnTo>
                <a:lnTo>
                  <a:pt x="577873" y="229082"/>
                </a:lnTo>
                <a:lnTo>
                  <a:pt x="587667" y="224178"/>
                </a:lnTo>
                <a:lnTo>
                  <a:pt x="595083" y="215595"/>
                </a:lnTo>
                <a:lnTo>
                  <a:pt x="714337" y="3987"/>
                </a:lnTo>
                <a:close/>
              </a:path>
              <a:path w="716915" h="435610">
                <a:moveTo>
                  <a:pt x="659434" y="14617"/>
                </a:moveTo>
                <a:lnTo>
                  <a:pt x="642747" y="14617"/>
                </a:lnTo>
                <a:lnTo>
                  <a:pt x="667689" y="57213"/>
                </a:lnTo>
                <a:lnTo>
                  <a:pt x="618700" y="57285"/>
                </a:lnTo>
                <a:lnTo>
                  <a:pt x="590858" y="106689"/>
                </a:lnTo>
                <a:lnTo>
                  <a:pt x="682078" y="53301"/>
                </a:lnTo>
                <a:lnTo>
                  <a:pt x="659434" y="14617"/>
                </a:lnTo>
                <a:close/>
              </a:path>
              <a:path w="716915" h="435610">
                <a:moveTo>
                  <a:pt x="716584" y="0"/>
                </a:moveTo>
                <a:lnTo>
                  <a:pt x="469112" y="355"/>
                </a:lnTo>
                <a:lnTo>
                  <a:pt x="440588" y="28968"/>
                </a:lnTo>
                <a:lnTo>
                  <a:pt x="442844" y="40090"/>
                </a:lnTo>
                <a:lnTo>
                  <a:pt x="448979" y="49166"/>
                </a:lnTo>
                <a:lnTo>
                  <a:pt x="458072" y="55277"/>
                </a:lnTo>
                <a:lnTo>
                  <a:pt x="469201" y="57505"/>
                </a:lnTo>
                <a:lnTo>
                  <a:pt x="561998" y="57369"/>
                </a:lnTo>
                <a:lnTo>
                  <a:pt x="653211" y="3987"/>
                </a:lnTo>
                <a:lnTo>
                  <a:pt x="714337" y="3987"/>
                </a:lnTo>
                <a:lnTo>
                  <a:pt x="716584" y="0"/>
                </a:lnTo>
                <a:close/>
              </a:path>
              <a:path w="716915" h="435610">
                <a:moveTo>
                  <a:pt x="653211" y="3987"/>
                </a:moveTo>
                <a:lnTo>
                  <a:pt x="561998" y="57369"/>
                </a:lnTo>
                <a:lnTo>
                  <a:pt x="618700" y="57285"/>
                </a:lnTo>
                <a:lnTo>
                  <a:pt x="642747" y="14617"/>
                </a:lnTo>
                <a:lnTo>
                  <a:pt x="659434" y="14617"/>
                </a:lnTo>
                <a:lnTo>
                  <a:pt x="653211" y="3987"/>
                </a:lnTo>
                <a:close/>
              </a:path>
              <a:path w="716915" h="435610">
                <a:moveTo>
                  <a:pt x="642747" y="14617"/>
                </a:moveTo>
                <a:lnTo>
                  <a:pt x="618700" y="57285"/>
                </a:lnTo>
                <a:lnTo>
                  <a:pt x="667689" y="57213"/>
                </a:lnTo>
                <a:lnTo>
                  <a:pt x="642747" y="146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874CE7-F0E9-4AA6-A496-F73CEFBE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" y="1048891"/>
            <a:ext cx="9144000" cy="47602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2544" y="5430064"/>
            <a:ext cx="2893695" cy="1016000"/>
          </a:xfrm>
          <a:custGeom>
            <a:avLst/>
            <a:gdLst/>
            <a:ahLst/>
            <a:cxnLst/>
            <a:rect l="l" t="t" r="r" b="b"/>
            <a:pathLst>
              <a:path w="2893695" h="1016000">
                <a:moveTo>
                  <a:pt x="2893148" y="0"/>
                </a:moveTo>
                <a:lnTo>
                  <a:pt x="0" y="0"/>
                </a:lnTo>
                <a:lnTo>
                  <a:pt x="0" y="1015657"/>
                </a:lnTo>
                <a:lnTo>
                  <a:pt x="2893148" y="1015657"/>
                </a:lnTo>
                <a:lnTo>
                  <a:pt x="2893148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3334" y="184403"/>
            <a:ext cx="65438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20" dirty="0" err="1"/>
              <a:t>Interagir</a:t>
            </a:r>
            <a:r>
              <a:rPr lang="es-MX" spc="-20" dirty="0"/>
              <a:t> </a:t>
            </a:r>
            <a:r>
              <a:rPr lang="es-MX" spc="-20" dirty="0" err="1"/>
              <a:t>com</a:t>
            </a:r>
            <a:r>
              <a:rPr lang="es-MX" spc="-20" dirty="0"/>
              <a:t> modelos 3D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11284" y="5451347"/>
            <a:ext cx="26041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2000" spc="-15" dirty="0">
                <a:latin typeface="Calibri Light"/>
                <a:cs typeface="Calibri Light"/>
              </a:rPr>
              <a:t>Mova o corte coronal para trás para exibir o quiasma óptico</a:t>
            </a:r>
            <a:endParaRPr lang="es-MX" sz="2000" spc="-15" dirty="0">
              <a:latin typeface="Calibri Light"/>
              <a:cs typeface="Calibri Light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AEB2F46-9ACA-4B38-9266-806BCA6FF685}"/>
              </a:ext>
            </a:extLst>
          </p:cNvPr>
          <p:cNvSpPr/>
          <p:nvPr/>
        </p:nvSpPr>
        <p:spPr>
          <a:xfrm rot="16200000">
            <a:off x="7718742" y="3211194"/>
            <a:ext cx="716915" cy="435609"/>
          </a:xfrm>
          <a:custGeom>
            <a:avLst/>
            <a:gdLst/>
            <a:ahLst/>
            <a:cxnLst/>
            <a:rect l="l" t="t" r="r" b="b"/>
            <a:pathLst>
              <a:path w="716915" h="435610">
                <a:moveTo>
                  <a:pt x="618700" y="57285"/>
                </a:moveTo>
                <a:lnTo>
                  <a:pt x="561998" y="57369"/>
                </a:lnTo>
                <a:lnTo>
                  <a:pt x="0" y="386270"/>
                </a:lnTo>
                <a:lnTo>
                  <a:pt x="28867" y="435597"/>
                </a:lnTo>
                <a:lnTo>
                  <a:pt x="590858" y="106689"/>
                </a:lnTo>
                <a:lnTo>
                  <a:pt x="618700" y="57285"/>
                </a:lnTo>
                <a:close/>
              </a:path>
              <a:path w="716915" h="435610">
                <a:moveTo>
                  <a:pt x="714337" y="3987"/>
                </a:moveTo>
                <a:lnTo>
                  <a:pt x="653211" y="3987"/>
                </a:lnTo>
                <a:lnTo>
                  <a:pt x="682078" y="53301"/>
                </a:lnTo>
                <a:lnTo>
                  <a:pt x="590858" y="106689"/>
                </a:lnTo>
                <a:lnTo>
                  <a:pt x="545299" y="187528"/>
                </a:lnTo>
                <a:lnTo>
                  <a:pt x="541795" y="198323"/>
                </a:lnTo>
                <a:lnTo>
                  <a:pt x="542671" y="209243"/>
                </a:lnTo>
                <a:lnTo>
                  <a:pt x="547575" y="219037"/>
                </a:lnTo>
                <a:lnTo>
                  <a:pt x="556158" y="226453"/>
                </a:lnTo>
                <a:lnTo>
                  <a:pt x="566953" y="229957"/>
                </a:lnTo>
                <a:lnTo>
                  <a:pt x="577873" y="229082"/>
                </a:lnTo>
                <a:lnTo>
                  <a:pt x="587667" y="224178"/>
                </a:lnTo>
                <a:lnTo>
                  <a:pt x="595083" y="215595"/>
                </a:lnTo>
                <a:lnTo>
                  <a:pt x="714337" y="3987"/>
                </a:lnTo>
                <a:close/>
              </a:path>
              <a:path w="716915" h="435610">
                <a:moveTo>
                  <a:pt x="659434" y="14617"/>
                </a:moveTo>
                <a:lnTo>
                  <a:pt x="642747" y="14617"/>
                </a:lnTo>
                <a:lnTo>
                  <a:pt x="667689" y="57213"/>
                </a:lnTo>
                <a:lnTo>
                  <a:pt x="618700" y="57285"/>
                </a:lnTo>
                <a:lnTo>
                  <a:pt x="590858" y="106689"/>
                </a:lnTo>
                <a:lnTo>
                  <a:pt x="682078" y="53301"/>
                </a:lnTo>
                <a:lnTo>
                  <a:pt x="659434" y="14617"/>
                </a:lnTo>
                <a:close/>
              </a:path>
              <a:path w="716915" h="435610">
                <a:moveTo>
                  <a:pt x="716584" y="0"/>
                </a:moveTo>
                <a:lnTo>
                  <a:pt x="469112" y="355"/>
                </a:lnTo>
                <a:lnTo>
                  <a:pt x="440588" y="28968"/>
                </a:lnTo>
                <a:lnTo>
                  <a:pt x="442844" y="40090"/>
                </a:lnTo>
                <a:lnTo>
                  <a:pt x="448979" y="49166"/>
                </a:lnTo>
                <a:lnTo>
                  <a:pt x="458072" y="55277"/>
                </a:lnTo>
                <a:lnTo>
                  <a:pt x="469201" y="57505"/>
                </a:lnTo>
                <a:lnTo>
                  <a:pt x="561998" y="57369"/>
                </a:lnTo>
                <a:lnTo>
                  <a:pt x="653211" y="3987"/>
                </a:lnTo>
                <a:lnTo>
                  <a:pt x="714337" y="3987"/>
                </a:lnTo>
                <a:lnTo>
                  <a:pt x="716584" y="0"/>
                </a:lnTo>
                <a:close/>
              </a:path>
              <a:path w="716915" h="435610">
                <a:moveTo>
                  <a:pt x="653211" y="3987"/>
                </a:moveTo>
                <a:lnTo>
                  <a:pt x="561998" y="57369"/>
                </a:lnTo>
                <a:lnTo>
                  <a:pt x="618700" y="57285"/>
                </a:lnTo>
                <a:lnTo>
                  <a:pt x="642747" y="14617"/>
                </a:lnTo>
                <a:lnTo>
                  <a:pt x="659434" y="14617"/>
                </a:lnTo>
                <a:lnTo>
                  <a:pt x="653211" y="3987"/>
                </a:lnTo>
                <a:close/>
              </a:path>
              <a:path w="716915" h="435610">
                <a:moveTo>
                  <a:pt x="642747" y="14617"/>
                </a:moveTo>
                <a:lnTo>
                  <a:pt x="618700" y="57285"/>
                </a:lnTo>
                <a:lnTo>
                  <a:pt x="667689" y="57213"/>
                </a:lnTo>
                <a:lnTo>
                  <a:pt x="642747" y="146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44FBB8B-3DBD-43A8-A3FB-FFE7F86A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804"/>
            <a:ext cx="9144000" cy="4736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3334" y="184403"/>
            <a:ext cx="64676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20" dirty="0" err="1"/>
              <a:t>Interagir</a:t>
            </a:r>
            <a:r>
              <a:rPr lang="es-MX" spc="-20" dirty="0"/>
              <a:t> </a:t>
            </a:r>
            <a:r>
              <a:rPr lang="es-MX" spc="-20" dirty="0" err="1"/>
              <a:t>com</a:t>
            </a:r>
            <a:r>
              <a:rPr lang="es-MX" spc="-20" dirty="0"/>
              <a:t> modelos 3D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1053" y="5784006"/>
            <a:ext cx="2893695" cy="957313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 marR="88900">
              <a:lnSpc>
                <a:spcPct val="100000"/>
              </a:lnSpc>
              <a:spcBef>
                <a:spcPts val="265"/>
              </a:spcBef>
            </a:pPr>
            <a:r>
              <a:rPr lang="pt-BR" sz="2000" spc="-5" dirty="0">
                <a:latin typeface="Calibri Light"/>
                <a:cs typeface="Calibri Light"/>
              </a:rPr>
              <a:t>O </a:t>
            </a:r>
            <a:r>
              <a:rPr lang="pt-BR" sz="2000" i="1" spc="-5" dirty="0" err="1">
                <a:latin typeface="Calibri Light"/>
                <a:cs typeface="Calibri Light"/>
              </a:rPr>
              <a:t>Slicer</a:t>
            </a:r>
            <a:r>
              <a:rPr lang="pt-BR" sz="2000" spc="-5" dirty="0">
                <a:latin typeface="Calibri Light"/>
                <a:cs typeface="Calibri Light"/>
              </a:rPr>
              <a:t> exibe uma visualização em 3D do quiasma óptico</a:t>
            </a:r>
            <a:endParaRPr sz="2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368" y="458723"/>
            <a:ext cx="2482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Conclusão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3214" y="1329140"/>
            <a:ext cx="8072120" cy="4925323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168910" indent="-343535">
              <a:lnSpc>
                <a:spcPts val="3790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pt-BR" dirty="0"/>
              <a:t>O </a:t>
            </a:r>
            <a:r>
              <a:rPr lang="pt-BR" i="1" dirty="0"/>
              <a:t>3D </a:t>
            </a:r>
            <a:r>
              <a:rPr lang="pt-BR" i="1" dirty="0" err="1"/>
              <a:t>Slicer</a:t>
            </a:r>
            <a:r>
              <a:rPr lang="pt-BR" i="1" dirty="0"/>
              <a:t> </a:t>
            </a:r>
            <a:r>
              <a:rPr lang="pt-BR" dirty="0"/>
              <a:t>oferece funcionalidades avançadas para carregar e visualizar dados de imagens médicas em 3D.</a:t>
            </a:r>
          </a:p>
          <a:p>
            <a:pPr marL="355600" marR="168910" indent="-343535">
              <a:lnSpc>
                <a:spcPts val="3790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endParaRPr sz="4500" dirty="0"/>
          </a:p>
          <a:p>
            <a:pPr marL="355600" marR="264160" indent="-343535">
              <a:lnSpc>
                <a:spcPts val="379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pt-BR" spc="-5" dirty="0"/>
              <a:t>O tutorial demonstra como usar a renderização de volume e a modelagem de superfície 3D para a visualização interativa de dados de TC e RM.</a:t>
            </a:r>
          </a:p>
          <a:p>
            <a:pPr marL="355600" marR="264160" indent="-343535">
              <a:lnSpc>
                <a:spcPts val="379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pt-BR" sz="3000" spc="-5" dirty="0"/>
          </a:p>
          <a:p>
            <a:pPr marL="355600" marR="264160" indent="-343535" algn="r">
              <a:lnSpc>
                <a:spcPts val="379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pt-BR" sz="3000" spc="-10" dirty="0"/>
              <a:t>Contato:</a:t>
            </a:r>
            <a:r>
              <a:rPr lang="pt-BR" sz="3000" spc="-70" dirty="0"/>
              <a:t> </a:t>
            </a:r>
            <a:r>
              <a:rPr lang="pt-BR" sz="3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spujol@bwh.harvard.edu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58289"/>
            <a:ext cx="6934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0" dirty="0"/>
              <a:t>Conjuntos de dados do tutorial</a:t>
            </a:r>
            <a:endParaRPr lang="es-ES"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67842" y="1506096"/>
            <a:ext cx="8608060" cy="307019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24765" indent="-343535">
              <a:lnSpc>
                <a:spcPts val="3790"/>
              </a:lnSpc>
              <a:spcBef>
                <a:spcPts val="2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750" spc="-5" dirty="0">
                <a:latin typeface="Calibri Light"/>
                <a:cs typeface="Calibri Light"/>
              </a:rPr>
              <a:t>O </a:t>
            </a:r>
            <a:r>
              <a:rPr lang="en-US" sz="2750" spc="-5" dirty="0" err="1">
                <a:latin typeface="Calibri Light"/>
                <a:cs typeface="Calibri Light"/>
              </a:rPr>
              <a:t>arquivo</a:t>
            </a:r>
            <a:r>
              <a:rPr lang="en-US" sz="2750" spc="-5" dirty="0">
                <a:latin typeface="Calibri Light"/>
                <a:cs typeface="Calibri Light"/>
              </a:rPr>
              <a:t> 3DVisualizationDataset.zip </a:t>
            </a:r>
            <a:r>
              <a:rPr lang="en-US" sz="2750" spc="-5" dirty="0" err="1">
                <a:latin typeface="Calibri Light"/>
                <a:cs typeface="Calibri Light"/>
              </a:rPr>
              <a:t>contém</a:t>
            </a:r>
            <a:r>
              <a:rPr lang="en-US" sz="2750" spc="-5" dirty="0">
                <a:latin typeface="Calibri Light"/>
                <a:cs typeface="Calibri Light"/>
              </a:rPr>
              <a:t> </a:t>
            </a:r>
            <a:r>
              <a:rPr lang="en-US" sz="2750" spc="-5" dirty="0" err="1">
                <a:latin typeface="Calibri Light"/>
                <a:cs typeface="Calibri Light"/>
              </a:rPr>
              <a:t>dois</a:t>
            </a:r>
            <a:r>
              <a:rPr lang="en-US" sz="2750" spc="-5" dirty="0">
                <a:latin typeface="Calibri Light"/>
                <a:cs typeface="Calibri Light"/>
              </a:rPr>
              <a:t> </a:t>
            </a:r>
            <a:r>
              <a:rPr lang="en-US" sz="2750" spc="-5" dirty="0" err="1">
                <a:latin typeface="Calibri Light"/>
                <a:cs typeface="Calibri Light"/>
              </a:rPr>
              <a:t>diretórios</a:t>
            </a:r>
            <a:r>
              <a:rPr lang="en-US" sz="2750" spc="-5" dirty="0">
                <a:latin typeface="Calibri Light"/>
                <a:cs typeface="Calibri Light"/>
              </a:rPr>
              <a:t>:</a:t>
            </a:r>
          </a:p>
          <a:p>
            <a:pPr marL="755650" lvl="1" indent="-286385">
              <a:lnSpc>
                <a:spcPct val="100000"/>
              </a:lnSpc>
              <a:spcBef>
                <a:spcPts val="645"/>
              </a:spcBef>
              <a:buFont typeface="Arial MT"/>
              <a:buChar char="–"/>
              <a:tabLst>
                <a:tab pos="756285" algn="l"/>
              </a:tabLst>
            </a:pPr>
            <a:r>
              <a:rPr lang="en-US" sz="2750" spc="-10" dirty="0">
                <a:latin typeface="Calibri Light"/>
                <a:cs typeface="Calibri Light"/>
              </a:rPr>
              <a:t>dataset1_Thorax_Abdomen</a:t>
            </a:r>
            <a:endParaRPr lang="pt-BR" sz="2750" spc="-10" dirty="0">
              <a:latin typeface="Calibri Light"/>
              <a:cs typeface="Calibri Light"/>
            </a:endParaRPr>
          </a:p>
          <a:p>
            <a:pPr marL="755650" lvl="1" indent="-286385">
              <a:lnSpc>
                <a:spcPct val="100000"/>
              </a:lnSpc>
              <a:spcBef>
                <a:spcPts val="645"/>
              </a:spcBef>
              <a:buFont typeface="Arial MT"/>
              <a:buChar char="–"/>
              <a:tabLst>
                <a:tab pos="756285" algn="l"/>
              </a:tabLst>
            </a:pPr>
            <a:r>
              <a:rPr sz="2750" spc="-10" dirty="0">
                <a:latin typeface="Calibri Light"/>
                <a:cs typeface="Calibri Light"/>
              </a:rPr>
              <a:t>dataset2_Head</a:t>
            </a:r>
            <a:endParaRPr sz="2750" dirty="0">
              <a:latin typeface="Calibri Light"/>
              <a:cs typeface="Calibri Light"/>
            </a:endParaRPr>
          </a:p>
          <a:p>
            <a:pPr marL="355600" marR="5080" indent="-343535">
              <a:lnSpc>
                <a:spcPts val="3810"/>
              </a:lnSpc>
              <a:spcBef>
                <a:spcPts val="8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pt-BR" sz="2750" dirty="0">
                <a:latin typeface="Calibri Light"/>
                <a:cs typeface="Calibri Light"/>
              </a:rPr>
              <a:t>Descompacte o arquivo 3DVisualizationDataset.zip em seu computador para acessar os conjuntos de dados.</a:t>
            </a:r>
            <a:endParaRPr sz="275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2035" y="6421628"/>
            <a:ext cx="2479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Sonia Pujol,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Ph.D.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All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Rights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 Reserved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1940" y="63759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166" y="4885770"/>
            <a:ext cx="5111267" cy="11779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1375" y="423164"/>
            <a:ext cx="3399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600" spc="-10" dirty="0" err="1"/>
              <a:t>Agradecimentos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56974" cy="62228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6243" y="1143000"/>
            <a:ext cx="2715260" cy="15026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48590">
              <a:lnSpc>
                <a:spcPct val="100800"/>
              </a:lnSpc>
              <a:spcBef>
                <a:spcPts val="75"/>
              </a:spcBef>
            </a:pPr>
            <a:r>
              <a:rPr lang="pt-BR" sz="2400" spc="-10" dirty="0">
                <a:latin typeface="Calibri Light"/>
                <a:cs typeface="Calibri Light"/>
              </a:rPr>
              <a:t>Centro de Análise de Neuroimagens</a:t>
            </a:r>
          </a:p>
          <a:p>
            <a:pPr marL="12700" marR="14859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 Light"/>
                <a:cs typeface="Calibri Light"/>
              </a:rPr>
              <a:t>(NIBIB</a:t>
            </a:r>
            <a:r>
              <a:rPr sz="2400" spc="-50" dirty="0">
                <a:latin typeface="Calibri Light"/>
                <a:cs typeface="Calibri Light"/>
              </a:rPr>
              <a:t> </a:t>
            </a:r>
            <a:r>
              <a:rPr sz="2400" dirty="0">
                <a:latin typeface="Calibri Light"/>
                <a:cs typeface="Calibri Light"/>
              </a:rPr>
              <a:t>P41</a:t>
            </a:r>
            <a:r>
              <a:rPr sz="2400" spc="-50" dirty="0">
                <a:latin typeface="Calibri Light"/>
                <a:cs typeface="Calibri Light"/>
              </a:rPr>
              <a:t> </a:t>
            </a:r>
            <a:r>
              <a:rPr sz="2400" spc="-5" dirty="0">
                <a:latin typeface="Calibri Light"/>
                <a:cs typeface="Calibri Light"/>
              </a:rPr>
              <a:t>EB015902)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3902" y="1524000"/>
            <a:ext cx="529589" cy="9228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66D02E-8A3D-C798-0EC3-1BE88955C11A}"/>
              </a:ext>
            </a:extLst>
          </p:cNvPr>
          <p:cNvSpPr txBox="1"/>
          <p:nvPr/>
        </p:nvSpPr>
        <p:spPr>
          <a:xfrm>
            <a:off x="6448402" y="3576248"/>
            <a:ext cx="26695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spc="-10" dirty="0">
                <a:latin typeface="Calibri Light"/>
                <a:cs typeface="Calibri Light"/>
              </a:rPr>
              <a:t>Subsídio Essencial de Código Aberto para a Ciência da Iniciativa Chan Zuckerberg</a:t>
            </a:r>
          </a:p>
          <a:p>
            <a:r>
              <a:rPr lang="en-US" sz="2400" spc="-10" dirty="0">
                <a:latin typeface="Calibri Light"/>
                <a:cs typeface="Calibri Light"/>
              </a:rPr>
              <a:t>#2022-252572 (5022)</a:t>
            </a:r>
            <a:endParaRPr lang="es-US" sz="2400" spc="-10" dirty="0">
              <a:latin typeface="Calibri Light"/>
              <a:cs typeface="Calibri Light"/>
            </a:endParaRPr>
          </a:p>
        </p:txBody>
      </p:sp>
      <p:pic>
        <p:nvPicPr>
          <p:cNvPr id="17" name="Picture 2" descr="Logo de l’association">
            <a:extLst>
              <a:ext uri="{FF2B5EF4-FFF2-40B4-BE49-F238E27FC236}">
                <a16:creationId xmlns:a16="http://schemas.microsoft.com/office/drawing/2014/main" id="{BC011109-329E-A28C-4C54-F05536497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7"/>
          <a:stretch/>
        </p:blipFill>
        <p:spPr bwMode="auto">
          <a:xfrm>
            <a:off x="5275742" y="3788842"/>
            <a:ext cx="1288039" cy="11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200DCCE3-1F86-35EE-8958-549161D8EF2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965" y="1302349"/>
            <a:ext cx="803240" cy="990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0433" y="3043427"/>
            <a:ext cx="2364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5" dirty="0">
                <a:solidFill>
                  <a:srgbClr val="4F81BD"/>
                </a:solidFill>
                <a:latin typeface="Calibri Light"/>
                <a:cs typeface="Calibri Light"/>
              </a:rPr>
              <a:t>Aviso legal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90721" y="2057400"/>
            <a:ext cx="0" cy="2741930"/>
          </a:xfrm>
          <a:custGeom>
            <a:avLst/>
            <a:gdLst/>
            <a:ahLst/>
            <a:cxnLst/>
            <a:rect l="l" t="t" r="r" b="b"/>
            <a:pathLst>
              <a:path h="2741929">
                <a:moveTo>
                  <a:pt x="0" y="0"/>
                </a:moveTo>
                <a:lnTo>
                  <a:pt x="0" y="2741801"/>
                </a:lnTo>
              </a:path>
            </a:pathLst>
          </a:custGeom>
          <a:ln w="19040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87754" y="2362200"/>
            <a:ext cx="4945813" cy="232114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5600" marR="5080" indent="-343535">
              <a:lnSpc>
                <a:spcPts val="2500"/>
              </a:lnSpc>
              <a:spcBef>
                <a:spcPts val="2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pt-BR" sz="2100" spc="-5" dirty="0">
                <a:latin typeface="Calibri Light"/>
                <a:cs typeface="Calibri Light"/>
              </a:rPr>
              <a:t>O </a:t>
            </a:r>
            <a:r>
              <a:rPr lang="pt-BR" sz="2100" i="1" spc="-5" dirty="0">
                <a:latin typeface="Calibri Light"/>
                <a:cs typeface="Calibri Light"/>
              </a:rPr>
              <a:t>3D </a:t>
            </a:r>
            <a:r>
              <a:rPr lang="pt-BR" sz="2100" i="1" spc="-5" dirty="0" err="1">
                <a:latin typeface="Calibri Light"/>
                <a:cs typeface="Calibri Light"/>
              </a:rPr>
              <a:t>Slicer</a:t>
            </a:r>
            <a:r>
              <a:rPr lang="pt-BR" sz="2100" i="1" spc="-5" dirty="0">
                <a:latin typeface="Calibri Light"/>
                <a:cs typeface="Calibri Light"/>
              </a:rPr>
              <a:t> </a:t>
            </a:r>
            <a:r>
              <a:rPr lang="pt-BR" sz="2100" spc="-5" dirty="0">
                <a:latin typeface="Calibri Light"/>
                <a:cs typeface="Calibri Light"/>
              </a:rPr>
              <a:t>é um software de código aberto distribuído sob uma licença no estilo BSD.</a:t>
            </a:r>
          </a:p>
          <a:p>
            <a:pPr marL="355600" marR="5080" indent="-343535">
              <a:lnSpc>
                <a:spcPts val="2500"/>
              </a:lnSpc>
              <a:spcBef>
                <a:spcPts val="2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endParaRPr lang="es-MX" sz="2100" spc="-5" dirty="0">
              <a:latin typeface="Calibri Light"/>
              <a:cs typeface="Calibri Light"/>
            </a:endParaRPr>
          </a:p>
          <a:p>
            <a:pPr marL="355600" marR="5080" indent="-343535">
              <a:lnSpc>
                <a:spcPts val="2500"/>
              </a:lnSpc>
              <a:spcBef>
                <a:spcPts val="2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pt-BR" sz="2100" spc="-5" dirty="0">
                <a:latin typeface="Calibri Light"/>
                <a:cs typeface="Calibri Light"/>
              </a:rPr>
              <a:t>O software não está aprovado pela FDA nem tem a marca CE e destina-se apenas ao uso em pesquisas.</a:t>
            </a:r>
            <a:endParaRPr lang="es-MX" sz="2100" spc="-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0606" y="458723"/>
            <a:ext cx="464699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0" dirty="0"/>
              <a:t>Esquema do tutorial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600751"/>
            <a:ext cx="8229600" cy="1292860"/>
            <a:chOff x="457200" y="1600751"/>
            <a:chExt cx="8229600" cy="1292860"/>
          </a:xfrm>
        </p:grpSpPr>
        <p:sp>
          <p:nvSpPr>
            <p:cNvPr id="4" name="object 4"/>
            <p:cNvSpPr/>
            <p:nvPr/>
          </p:nvSpPr>
          <p:spPr>
            <a:xfrm>
              <a:off x="457200" y="1600751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4" y="0"/>
                  </a:moveTo>
                  <a:lnTo>
                    <a:pt x="129286" y="0"/>
                  </a:lnTo>
                  <a:lnTo>
                    <a:pt x="78963" y="10160"/>
                  </a:lnTo>
                  <a:lnTo>
                    <a:pt x="37868" y="37868"/>
                  </a:lnTo>
                  <a:lnTo>
                    <a:pt x="10160" y="78963"/>
                  </a:lnTo>
                  <a:lnTo>
                    <a:pt x="0" y="129286"/>
                  </a:lnTo>
                  <a:lnTo>
                    <a:pt x="0" y="1163535"/>
                  </a:lnTo>
                  <a:lnTo>
                    <a:pt x="10160" y="1213858"/>
                  </a:lnTo>
                  <a:lnTo>
                    <a:pt x="37868" y="1254953"/>
                  </a:lnTo>
                  <a:lnTo>
                    <a:pt x="78963" y="1282661"/>
                  </a:lnTo>
                  <a:lnTo>
                    <a:pt x="129286" y="1292821"/>
                  </a:lnTo>
                  <a:lnTo>
                    <a:pt x="8100314" y="1292821"/>
                  </a:lnTo>
                  <a:lnTo>
                    <a:pt x="8150636" y="1282661"/>
                  </a:lnTo>
                  <a:lnTo>
                    <a:pt x="8191731" y="1254953"/>
                  </a:lnTo>
                  <a:lnTo>
                    <a:pt x="8219439" y="1213858"/>
                  </a:lnTo>
                  <a:lnTo>
                    <a:pt x="8229600" y="1163535"/>
                  </a:lnTo>
                  <a:lnTo>
                    <a:pt x="8229600" y="129286"/>
                  </a:lnTo>
                  <a:lnTo>
                    <a:pt x="8219439" y="78963"/>
                  </a:lnTo>
                  <a:lnTo>
                    <a:pt x="8191731" y="37868"/>
                  </a:lnTo>
                  <a:lnTo>
                    <a:pt x="8150636" y="10160"/>
                  </a:lnTo>
                  <a:lnTo>
                    <a:pt x="8100314" y="0"/>
                  </a:lnTo>
                  <a:close/>
                </a:path>
              </a:pathLst>
            </a:custGeom>
            <a:solidFill>
              <a:srgbClr val="D0D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8277" y="1891635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711047" y="0"/>
                  </a:moveTo>
                  <a:lnTo>
                    <a:pt x="0" y="0"/>
                  </a:lnTo>
                  <a:lnTo>
                    <a:pt x="0" y="711047"/>
                  </a:lnTo>
                  <a:lnTo>
                    <a:pt x="711047" y="711047"/>
                  </a:lnTo>
                  <a:lnTo>
                    <a:pt x="71104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74525" y="2010664"/>
            <a:ext cx="637797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500" spc="-15" dirty="0">
                <a:latin typeface="Calibri Light"/>
                <a:cs typeface="Calibri Light"/>
              </a:rPr>
              <a:t>Parte 1: </a:t>
            </a:r>
            <a:r>
              <a:rPr lang="pt-BR" sz="2500" spc="-15" dirty="0">
                <a:latin typeface="Calibri Light"/>
                <a:cs typeface="Calibri Light"/>
              </a:rPr>
              <a:t>Carregamento e visualização de dados DICOM</a:t>
            </a:r>
            <a:endParaRPr sz="2500" dirty="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216771"/>
            <a:ext cx="8229600" cy="1292860"/>
            <a:chOff x="457200" y="3216771"/>
            <a:chExt cx="8229600" cy="1292860"/>
          </a:xfrm>
        </p:grpSpPr>
        <p:sp>
          <p:nvSpPr>
            <p:cNvPr id="8" name="object 8"/>
            <p:cNvSpPr/>
            <p:nvPr/>
          </p:nvSpPr>
          <p:spPr>
            <a:xfrm>
              <a:off x="457200" y="3216771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4" y="0"/>
                  </a:moveTo>
                  <a:lnTo>
                    <a:pt x="129286" y="0"/>
                  </a:lnTo>
                  <a:lnTo>
                    <a:pt x="78963" y="10160"/>
                  </a:lnTo>
                  <a:lnTo>
                    <a:pt x="37868" y="37868"/>
                  </a:lnTo>
                  <a:lnTo>
                    <a:pt x="10160" y="78963"/>
                  </a:lnTo>
                  <a:lnTo>
                    <a:pt x="0" y="129286"/>
                  </a:lnTo>
                  <a:lnTo>
                    <a:pt x="0" y="1163535"/>
                  </a:lnTo>
                  <a:lnTo>
                    <a:pt x="10160" y="1213858"/>
                  </a:lnTo>
                  <a:lnTo>
                    <a:pt x="37868" y="1254953"/>
                  </a:lnTo>
                  <a:lnTo>
                    <a:pt x="78963" y="1282661"/>
                  </a:lnTo>
                  <a:lnTo>
                    <a:pt x="129286" y="1292821"/>
                  </a:lnTo>
                  <a:lnTo>
                    <a:pt x="8100314" y="1292821"/>
                  </a:lnTo>
                  <a:lnTo>
                    <a:pt x="8150636" y="1282661"/>
                  </a:lnTo>
                  <a:lnTo>
                    <a:pt x="8191731" y="1254953"/>
                  </a:lnTo>
                  <a:lnTo>
                    <a:pt x="8219439" y="1213858"/>
                  </a:lnTo>
                  <a:lnTo>
                    <a:pt x="8229600" y="1163535"/>
                  </a:lnTo>
                  <a:lnTo>
                    <a:pt x="8229600" y="129286"/>
                  </a:lnTo>
                  <a:lnTo>
                    <a:pt x="8219439" y="78963"/>
                  </a:lnTo>
                  <a:lnTo>
                    <a:pt x="8191731" y="37868"/>
                  </a:lnTo>
                  <a:lnTo>
                    <a:pt x="8150636" y="10160"/>
                  </a:lnTo>
                  <a:lnTo>
                    <a:pt x="8100314" y="0"/>
                  </a:lnTo>
                  <a:close/>
                </a:path>
              </a:pathLst>
            </a:custGeom>
            <a:solidFill>
              <a:srgbClr val="D0D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343" y="3505199"/>
              <a:ext cx="713232" cy="7162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74525" y="3626104"/>
            <a:ext cx="52406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500" spc="-15" dirty="0">
                <a:latin typeface="Calibri Light"/>
                <a:cs typeface="Calibri Light"/>
              </a:rPr>
              <a:t>Parte</a:t>
            </a:r>
            <a:r>
              <a:rPr lang="es-MX" sz="2500" spc="-30" dirty="0">
                <a:latin typeface="Calibri Light"/>
                <a:cs typeface="Calibri Light"/>
              </a:rPr>
              <a:t> </a:t>
            </a:r>
            <a:r>
              <a:rPr lang="es-MX" sz="2500" dirty="0">
                <a:latin typeface="Calibri Light"/>
                <a:cs typeface="Calibri Light"/>
              </a:rPr>
              <a:t>2: </a:t>
            </a:r>
            <a:r>
              <a:rPr lang="es-MX" sz="2500" dirty="0" err="1">
                <a:latin typeface="Calibri Light"/>
                <a:cs typeface="Calibri Light"/>
              </a:rPr>
              <a:t>Renderização</a:t>
            </a:r>
            <a:r>
              <a:rPr lang="es-MX" sz="2500" dirty="0">
                <a:latin typeface="Calibri Light"/>
                <a:cs typeface="Calibri Light"/>
              </a:rPr>
              <a:t> de </a:t>
            </a:r>
            <a:r>
              <a:rPr lang="es-MX" sz="2500" dirty="0" err="1">
                <a:latin typeface="Calibri Light"/>
                <a:cs typeface="Calibri Light"/>
              </a:rPr>
              <a:t>volume</a:t>
            </a:r>
            <a:endParaRPr lang="es-MX" sz="2500" dirty="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200" y="4832791"/>
            <a:ext cx="8229600" cy="1292860"/>
            <a:chOff x="457200" y="4832791"/>
            <a:chExt cx="8229600" cy="1292860"/>
          </a:xfrm>
        </p:grpSpPr>
        <p:sp>
          <p:nvSpPr>
            <p:cNvPr id="12" name="object 12"/>
            <p:cNvSpPr/>
            <p:nvPr/>
          </p:nvSpPr>
          <p:spPr>
            <a:xfrm>
              <a:off x="457200" y="4832791"/>
              <a:ext cx="8229600" cy="1292860"/>
            </a:xfrm>
            <a:custGeom>
              <a:avLst/>
              <a:gdLst/>
              <a:ahLst/>
              <a:cxnLst/>
              <a:rect l="l" t="t" r="r" b="b"/>
              <a:pathLst>
                <a:path w="8229600" h="1292860">
                  <a:moveTo>
                    <a:pt x="8100314" y="0"/>
                  </a:moveTo>
                  <a:lnTo>
                    <a:pt x="129286" y="0"/>
                  </a:lnTo>
                  <a:lnTo>
                    <a:pt x="78963" y="10160"/>
                  </a:lnTo>
                  <a:lnTo>
                    <a:pt x="37868" y="37868"/>
                  </a:lnTo>
                  <a:lnTo>
                    <a:pt x="10160" y="78963"/>
                  </a:lnTo>
                  <a:lnTo>
                    <a:pt x="0" y="129285"/>
                  </a:lnTo>
                  <a:lnTo>
                    <a:pt x="0" y="1163535"/>
                  </a:lnTo>
                  <a:lnTo>
                    <a:pt x="10160" y="1213858"/>
                  </a:lnTo>
                  <a:lnTo>
                    <a:pt x="37868" y="1254953"/>
                  </a:lnTo>
                  <a:lnTo>
                    <a:pt x="78963" y="1282661"/>
                  </a:lnTo>
                  <a:lnTo>
                    <a:pt x="129286" y="1292821"/>
                  </a:lnTo>
                  <a:lnTo>
                    <a:pt x="8100314" y="1292821"/>
                  </a:lnTo>
                  <a:lnTo>
                    <a:pt x="8150636" y="1282661"/>
                  </a:lnTo>
                  <a:lnTo>
                    <a:pt x="8191731" y="1254953"/>
                  </a:lnTo>
                  <a:lnTo>
                    <a:pt x="8219439" y="1213858"/>
                  </a:lnTo>
                  <a:lnTo>
                    <a:pt x="8229600" y="1163535"/>
                  </a:lnTo>
                  <a:lnTo>
                    <a:pt x="8229600" y="129285"/>
                  </a:lnTo>
                  <a:lnTo>
                    <a:pt x="8219439" y="78963"/>
                  </a:lnTo>
                  <a:lnTo>
                    <a:pt x="8191731" y="37868"/>
                  </a:lnTo>
                  <a:lnTo>
                    <a:pt x="8150636" y="10160"/>
                  </a:lnTo>
                  <a:lnTo>
                    <a:pt x="8100314" y="0"/>
                  </a:lnTo>
                  <a:close/>
                </a:path>
              </a:pathLst>
            </a:custGeom>
            <a:solidFill>
              <a:srgbClr val="D0D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8277" y="5123676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711047" y="0"/>
                  </a:moveTo>
                  <a:lnTo>
                    <a:pt x="0" y="0"/>
                  </a:lnTo>
                  <a:lnTo>
                    <a:pt x="0" y="711047"/>
                  </a:lnTo>
                  <a:lnTo>
                    <a:pt x="711047" y="711047"/>
                  </a:lnTo>
                  <a:lnTo>
                    <a:pt x="71104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74525" y="5241544"/>
            <a:ext cx="6221198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" dirty="0">
                <a:latin typeface="Calibri Light"/>
                <a:cs typeface="Calibri Light"/>
              </a:rPr>
              <a:t>Par</a:t>
            </a:r>
            <a:r>
              <a:rPr lang="es-MX" sz="2500" spc="-15" dirty="0">
                <a:latin typeface="Calibri Light"/>
                <a:cs typeface="Calibri Light"/>
              </a:rPr>
              <a:t>te 3: </a:t>
            </a:r>
            <a:r>
              <a:rPr lang="pt-BR" sz="2500" spc="-15" dirty="0">
                <a:latin typeface="Calibri Light"/>
                <a:cs typeface="Calibri Light"/>
              </a:rPr>
              <a:t>Carregamento e visualização de modelos 3D</a:t>
            </a:r>
            <a:endParaRPr sz="2500" dirty="0">
              <a:latin typeface="Calibri Light"/>
              <a:cs typeface="Calibri Ligh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05" y="1755838"/>
            <a:ext cx="1018079" cy="10741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869" y="3324573"/>
            <a:ext cx="925715" cy="109580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869" y="4998275"/>
            <a:ext cx="878205" cy="1043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570227" y="2106187"/>
            <a:ext cx="69240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499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Part</a:t>
            </a:r>
            <a:r>
              <a:rPr lang="es-MX" spc="-90" dirty="0"/>
              <a:t>e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2267" y="2734564"/>
            <a:ext cx="354130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5080" indent="-2540">
              <a:lnSpc>
                <a:spcPct val="100000"/>
              </a:lnSpc>
              <a:spcBef>
                <a:spcPts val="100"/>
              </a:spcBef>
            </a:pPr>
            <a:r>
              <a:rPr lang="pt-BR" sz="4000" spc="-15" dirty="0">
                <a:latin typeface="Calibri Light"/>
                <a:cs typeface="Calibri Light"/>
              </a:rPr>
              <a:t>Carregamento e visualização de dados DICOM</a:t>
            </a:r>
            <a:endParaRPr lang="es-MX" sz="40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667" y="544804"/>
            <a:ext cx="4339031" cy="5136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6327EB5-6339-4244-8D85-C18B889A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19200"/>
            <a:ext cx="9144000" cy="47459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5234" y="184403"/>
            <a:ext cx="71552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pc="-5" dirty="0" err="1"/>
              <a:t>Carregando</a:t>
            </a:r>
            <a:r>
              <a:rPr lang="es-MX" spc="-5" dirty="0"/>
              <a:t> </a:t>
            </a:r>
            <a:r>
              <a:rPr lang="es-MX" spc="-5" dirty="0" err="1"/>
              <a:t>um</a:t>
            </a:r>
            <a:r>
              <a:rPr lang="es-MX" spc="-5" dirty="0"/>
              <a:t> </a:t>
            </a:r>
            <a:r>
              <a:rPr lang="es-MX" spc="-5" dirty="0" err="1"/>
              <a:t>volume</a:t>
            </a:r>
            <a:r>
              <a:rPr lang="es-MX" spc="-5" dirty="0"/>
              <a:t> DICOM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857" y="4494321"/>
            <a:ext cx="8338406" cy="339837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lang="es-MX" sz="2000" spc="-15" dirty="0" err="1">
                <a:latin typeface="Calibri Light"/>
                <a:cs typeface="Calibri Light"/>
              </a:rPr>
              <a:t>Arraste</a:t>
            </a:r>
            <a:r>
              <a:rPr lang="es-MX" sz="2000" spc="-15" dirty="0">
                <a:latin typeface="Calibri Light"/>
                <a:cs typeface="Calibri Light"/>
              </a:rPr>
              <a:t> e </a:t>
            </a:r>
            <a:r>
              <a:rPr lang="es-MX" sz="2000" spc="-15" dirty="0" err="1">
                <a:latin typeface="Calibri Light"/>
                <a:cs typeface="Calibri Light"/>
              </a:rPr>
              <a:t>solte</a:t>
            </a:r>
            <a:r>
              <a:rPr lang="es-MX" sz="2000" spc="-15" dirty="0">
                <a:latin typeface="Calibri Light"/>
                <a:cs typeface="Calibri Light"/>
              </a:rPr>
              <a:t> o </a:t>
            </a:r>
            <a:r>
              <a:rPr lang="es-MX" sz="2000" spc="-15" dirty="0" err="1">
                <a:latin typeface="Calibri Light"/>
                <a:cs typeface="Calibri Light"/>
              </a:rPr>
              <a:t>diretório</a:t>
            </a:r>
            <a:r>
              <a:rPr lang="es-MX" sz="2000" spc="-15" dirty="0">
                <a:latin typeface="Calibri Light"/>
                <a:cs typeface="Calibri Light"/>
              </a:rPr>
              <a:t> dataset1_Thorax_Abdomen no </a:t>
            </a:r>
            <a:r>
              <a:rPr lang="es-MX" sz="2000" i="1" spc="-15" dirty="0" err="1">
                <a:latin typeface="Calibri Light"/>
                <a:cs typeface="Calibri Light"/>
              </a:rPr>
              <a:t>Slicer</a:t>
            </a:r>
            <a:endParaRPr lang="es-MX" sz="2000" i="1" spc="-15" dirty="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4400" y="1018578"/>
            <a:ext cx="4064635" cy="1301115"/>
            <a:chOff x="663121" y="2316060"/>
            <a:chExt cx="4064635" cy="1301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234" y="2316060"/>
              <a:ext cx="3482213" cy="13005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3121" y="2827519"/>
              <a:ext cx="1153795" cy="520700"/>
            </a:xfrm>
            <a:custGeom>
              <a:avLst/>
              <a:gdLst/>
              <a:ahLst/>
              <a:cxnLst/>
              <a:rect l="l" t="t" r="r" b="b"/>
              <a:pathLst>
                <a:path w="1153795" h="520700">
                  <a:moveTo>
                    <a:pt x="992338" y="70172"/>
                  </a:moveTo>
                  <a:lnTo>
                    <a:pt x="0" y="467105"/>
                  </a:lnTo>
                  <a:lnTo>
                    <a:pt x="21221" y="520166"/>
                  </a:lnTo>
                  <a:lnTo>
                    <a:pt x="1013558" y="123234"/>
                  </a:lnTo>
                  <a:lnTo>
                    <a:pt x="1048427" y="78510"/>
                  </a:lnTo>
                  <a:lnTo>
                    <a:pt x="992338" y="70172"/>
                  </a:lnTo>
                  <a:close/>
                </a:path>
                <a:path w="1153795" h="520700">
                  <a:moveTo>
                    <a:pt x="1116993" y="30924"/>
                  </a:moveTo>
                  <a:lnTo>
                    <a:pt x="1090460" y="30924"/>
                  </a:lnTo>
                  <a:lnTo>
                    <a:pt x="1111681" y="83985"/>
                  </a:lnTo>
                  <a:lnTo>
                    <a:pt x="1013558" y="123234"/>
                  </a:lnTo>
                  <a:lnTo>
                    <a:pt x="956500" y="196418"/>
                  </a:lnTo>
                  <a:lnTo>
                    <a:pt x="951432" y="206569"/>
                  </a:lnTo>
                  <a:lnTo>
                    <a:pt x="950677" y="217493"/>
                  </a:lnTo>
                  <a:lnTo>
                    <a:pt x="954075" y="227904"/>
                  </a:lnTo>
                  <a:lnTo>
                    <a:pt x="961466" y="236512"/>
                  </a:lnTo>
                  <a:lnTo>
                    <a:pt x="971619" y="241587"/>
                  </a:lnTo>
                  <a:lnTo>
                    <a:pt x="982548" y="242346"/>
                  </a:lnTo>
                  <a:lnTo>
                    <a:pt x="992962" y="238949"/>
                  </a:lnTo>
                  <a:lnTo>
                    <a:pt x="1001572" y="231559"/>
                  </a:lnTo>
                  <a:lnTo>
                    <a:pt x="1153731" y="36385"/>
                  </a:lnTo>
                  <a:lnTo>
                    <a:pt x="1116993" y="30924"/>
                  </a:lnTo>
                  <a:close/>
                </a:path>
                <a:path w="1153795" h="520700">
                  <a:moveTo>
                    <a:pt x="1048427" y="78510"/>
                  </a:moveTo>
                  <a:lnTo>
                    <a:pt x="1013558" y="123234"/>
                  </a:lnTo>
                  <a:lnTo>
                    <a:pt x="1107363" y="85712"/>
                  </a:lnTo>
                  <a:lnTo>
                    <a:pt x="1096873" y="85712"/>
                  </a:lnTo>
                  <a:lnTo>
                    <a:pt x="1048427" y="78510"/>
                  </a:lnTo>
                  <a:close/>
                </a:path>
                <a:path w="1153795" h="520700">
                  <a:moveTo>
                    <a:pt x="1078547" y="39877"/>
                  </a:moveTo>
                  <a:lnTo>
                    <a:pt x="1048427" y="78510"/>
                  </a:lnTo>
                  <a:lnTo>
                    <a:pt x="1096873" y="85712"/>
                  </a:lnTo>
                  <a:lnTo>
                    <a:pt x="1078547" y="39877"/>
                  </a:lnTo>
                  <a:close/>
                </a:path>
                <a:path w="1153795" h="520700">
                  <a:moveTo>
                    <a:pt x="1094041" y="39877"/>
                  </a:moveTo>
                  <a:lnTo>
                    <a:pt x="1078547" y="39877"/>
                  </a:lnTo>
                  <a:lnTo>
                    <a:pt x="1096873" y="85712"/>
                  </a:lnTo>
                  <a:lnTo>
                    <a:pt x="1107363" y="85712"/>
                  </a:lnTo>
                  <a:lnTo>
                    <a:pt x="1111681" y="83985"/>
                  </a:lnTo>
                  <a:lnTo>
                    <a:pt x="1094041" y="39877"/>
                  </a:lnTo>
                  <a:close/>
                </a:path>
                <a:path w="1153795" h="520700">
                  <a:moveTo>
                    <a:pt x="1090460" y="30924"/>
                  </a:moveTo>
                  <a:lnTo>
                    <a:pt x="992338" y="70172"/>
                  </a:lnTo>
                  <a:lnTo>
                    <a:pt x="1048427" y="78510"/>
                  </a:lnTo>
                  <a:lnTo>
                    <a:pt x="1078547" y="39877"/>
                  </a:lnTo>
                  <a:lnTo>
                    <a:pt x="1094041" y="39877"/>
                  </a:lnTo>
                  <a:lnTo>
                    <a:pt x="1090460" y="30924"/>
                  </a:lnTo>
                  <a:close/>
                </a:path>
                <a:path w="1153795" h="520700">
                  <a:moveTo>
                    <a:pt x="908951" y="0"/>
                  </a:moveTo>
                  <a:lnTo>
                    <a:pt x="897619" y="584"/>
                  </a:lnTo>
                  <a:lnTo>
                    <a:pt x="887733" y="5308"/>
                  </a:lnTo>
                  <a:lnTo>
                    <a:pt x="880337" y="13394"/>
                  </a:lnTo>
                  <a:lnTo>
                    <a:pt x="876477" y="24066"/>
                  </a:lnTo>
                  <a:lnTo>
                    <a:pt x="877068" y="35396"/>
                  </a:lnTo>
                  <a:lnTo>
                    <a:pt x="881791" y="45278"/>
                  </a:lnTo>
                  <a:lnTo>
                    <a:pt x="889874" y="52670"/>
                  </a:lnTo>
                  <a:lnTo>
                    <a:pt x="900544" y="56527"/>
                  </a:lnTo>
                  <a:lnTo>
                    <a:pt x="992338" y="70172"/>
                  </a:lnTo>
                  <a:lnTo>
                    <a:pt x="1090460" y="30924"/>
                  </a:lnTo>
                  <a:lnTo>
                    <a:pt x="1116993" y="30924"/>
                  </a:lnTo>
                  <a:lnTo>
                    <a:pt x="9089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spc="-5" dirty="0"/>
              <a:t>Sonia Pujol, </a:t>
            </a:r>
            <a:r>
              <a:rPr spc="-10" dirty="0"/>
              <a:t>Ph.D.</a:t>
            </a:r>
            <a:r>
              <a:rPr spc="-5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10" dirty="0"/>
              <a:t>Rights</a:t>
            </a:r>
            <a:r>
              <a:rPr spc="-5" dirty="0"/>
              <a:t> 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FBF2067F09144B2487A8629A4A54D" ma:contentTypeVersion="14" ma:contentTypeDescription="Create a new document." ma:contentTypeScope="" ma:versionID="c1adc64c1f987b689d9048f3c0dc8188">
  <xsd:schema xmlns:xsd="http://www.w3.org/2001/XMLSchema" xmlns:xs="http://www.w3.org/2001/XMLSchema" xmlns:p="http://schemas.microsoft.com/office/2006/metadata/properties" xmlns:ns2="d598e6c2-f6e2-4d0d-800b-dd9bc658a319" xmlns:ns3="098f7cbb-c9e9-450d-82ba-91729ba27895" targetNamespace="http://schemas.microsoft.com/office/2006/metadata/properties" ma:root="true" ma:fieldsID="fc71116a9d89c4b4a6bfcfe430aa4977" ns2:_="" ns3:_="">
    <xsd:import namespace="d598e6c2-f6e2-4d0d-800b-dd9bc658a319"/>
    <xsd:import namespace="098f7cbb-c9e9-450d-82ba-91729ba27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8e6c2-f6e2-4d0d-800b-dd9bc658a3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653b1c0-f410-437d-8ee7-1cf68b209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f7cbb-c9e9-450d-82ba-91729ba2789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85634cb3-39a3-428d-b4a9-80f5fed272d9}" ma:internalName="TaxCatchAll" ma:showField="CatchAllData" ma:web="098f7cbb-c9e9-450d-82ba-91729ba278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8f7cbb-c9e9-450d-82ba-91729ba27895" xsi:nil="true"/>
    <lcf76f155ced4ddcb4097134ff3c332f xmlns="d598e6c2-f6e2-4d0d-800b-dd9bc658a31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9EDC168-20CA-48D6-BB1A-F1457A9F82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8e6c2-f6e2-4d0d-800b-dd9bc658a319"/>
    <ds:schemaRef ds:uri="098f7cbb-c9e9-450d-82ba-91729ba27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A53545-C00A-4127-98AB-FC1D7A1FD1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1AB371-25EC-4868-8E06-877C38071F13}">
  <ds:schemaRefs>
    <ds:schemaRef ds:uri="6b96d7a9-c91a-4d1d-acd3-e0604c7fdcba"/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0e789bb5-66f3-40e7-906f-751afa3cd80d"/>
    <ds:schemaRef ds:uri="http://schemas.microsoft.com/office/infopath/2007/PartnerControls"/>
    <ds:schemaRef ds:uri="http://purl.org/dc/elements/1.1/"/>
    <ds:schemaRef ds:uri="098f7cbb-c9e9-450d-82ba-91729ba27895"/>
    <ds:schemaRef ds:uri="d598e6c2-f6e2-4d0d-800b-dd9bc658a31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1789</Words>
  <Application>Microsoft Office PowerPoint</Application>
  <PresentationFormat>Apresentação na tela (4:3)</PresentationFormat>
  <Paragraphs>241</Paragraphs>
  <Slides>50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Arial</vt:lpstr>
      <vt:lpstr>Arial MT</vt:lpstr>
      <vt:lpstr>Calibri</vt:lpstr>
      <vt:lpstr>Calibri Light</vt:lpstr>
      <vt:lpstr>Times New Roman</vt:lpstr>
      <vt:lpstr>Wingdings</vt:lpstr>
      <vt:lpstr>Office Theme</vt:lpstr>
      <vt:lpstr>Noções básicas de carregamento de dados e visualização 3D no 3D Slicer</vt:lpstr>
      <vt:lpstr>Objetivo geral</vt:lpstr>
      <vt:lpstr>Objetivos de aprendizagem</vt:lpstr>
      <vt:lpstr>Materiais para os tutoriais</vt:lpstr>
      <vt:lpstr>Conjuntos de dados do tutorial</vt:lpstr>
      <vt:lpstr>Apresentação do PowerPoint</vt:lpstr>
      <vt:lpstr>Esquema do tutorial</vt:lpstr>
      <vt:lpstr>Parte 1</vt:lpstr>
      <vt:lpstr>Carregando um volume DICOM</vt:lpstr>
      <vt:lpstr>Carregando um volume DICOM</vt:lpstr>
      <vt:lpstr>Carregando um volume DICOM</vt:lpstr>
      <vt:lpstr>Carregando um volume DICOM</vt:lpstr>
      <vt:lpstr>Carregando um volume DICOM</vt:lpstr>
      <vt:lpstr>Carregando um volume DICOM</vt:lpstr>
      <vt:lpstr>Carregando um volume DICOM</vt:lpstr>
      <vt:lpstr>Carregando um volume DICOM</vt:lpstr>
      <vt:lpstr>Visualização de imagens DICOM</vt:lpstr>
      <vt:lpstr>Visualização de imagens DICOM</vt:lpstr>
      <vt:lpstr>Visualização de imagens DICOM</vt:lpstr>
      <vt:lpstr>Visualização de imagens DICOM</vt:lpstr>
      <vt:lpstr>Visualização de imagens DICOM</vt:lpstr>
      <vt:lpstr>Controlador do Visor 3D</vt:lpstr>
      <vt:lpstr>Controlador do Visor 3D</vt:lpstr>
      <vt:lpstr>Parte 2 Renderização de volumes</vt:lpstr>
      <vt:lpstr>Renderização de volumes</vt:lpstr>
      <vt:lpstr>Renderização de volumes</vt:lpstr>
      <vt:lpstr>Renderização de volumes</vt:lpstr>
      <vt:lpstr>Renderização de volumes</vt:lpstr>
      <vt:lpstr>Renderização de volumes</vt:lpstr>
      <vt:lpstr>Renderização de volumes</vt:lpstr>
      <vt:lpstr>Renderização de volumes</vt:lpstr>
      <vt:lpstr>Renderização de volumes</vt:lpstr>
      <vt:lpstr>Renderização de volumes</vt:lpstr>
      <vt:lpstr>Renderização de volumes</vt:lpstr>
      <vt:lpstr>Parte 3   Carregamento e visualização de modelos 3D</vt:lpstr>
      <vt:lpstr>Tutorial conjunto de dados</vt:lpstr>
      <vt:lpstr>Cena Slicer</vt:lpstr>
      <vt:lpstr>Carregando uma cena</vt:lpstr>
      <vt:lpstr>Carregando uma cena</vt:lpstr>
      <vt:lpstr>Visualização de modelos 3D</vt:lpstr>
      <vt:lpstr>Visualização de modelos 3D</vt:lpstr>
      <vt:lpstr>Visualização de modelos 3D</vt:lpstr>
      <vt:lpstr>Visualização de modelos 3D</vt:lpstr>
      <vt:lpstr>Visualização de modelos 3D</vt:lpstr>
      <vt:lpstr>Interagir com modelos 3D</vt:lpstr>
      <vt:lpstr>Interagir com modelos 3D</vt:lpstr>
      <vt:lpstr>Interagir com modelos 3D</vt:lpstr>
      <vt:lpstr>Interagir com modelos 3D</vt:lpstr>
      <vt:lpstr>Conclusão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Data  Loading and 3D  Visualization in 3D  Slicer</dc:title>
  <dc:creator>Aída García</dc:creator>
  <cp:lastModifiedBy>Autor</cp:lastModifiedBy>
  <cp:revision>42</cp:revision>
  <dcterms:created xsi:type="dcterms:W3CDTF">2023-05-16T19:57:35Z</dcterms:created>
  <dcterms:modified xsi:type="dcterms:W3CDTF">2024-06-25T13:10:12Z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2020-07-14T00:00:00Z</vt:filetime>
  </property>
  <property fmtid="{D5CDD505-2E9C-101B-9397-08002B2CF9AE}" pid="3" name="LastSaved">
    <vt:filetime>2023-05-16T00:00:00Z</vt:filetime>
  </property>
  <property fmtid="{D5CDD505-2E9C-101B-9397-08002B2CF9AE}" pid="4" name="ContentTypeId">
    <vt:lpwstr>0x01010003DFBF2067F09144B2487A8629A4A54D</vt:lpwstr>
  </property>
</Properties>
</file>